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261" r:id="rId3"/>
    <p:sldId id="264" r:id="rId4"/>
    <p:sldId id="257" r:id="rId5"/>
    <p:sldId id="258" r:id="rId6"/>
    <p:sldId id="262" r:id="rId7"/>
    <p:sldId id="263" r:id="rId8"/>
    <p:sldId id="259" r:id="rId9"/>
    <p:sldId id="260" r:id="rId10"/>
    <p:sldId id="265" r:id="rId11"/>
    <p:sldId id="266" r:id="rId12"/>
    <p:sldId id="267" r:id="rId13"/>
    <p:sldId id="268" r:id="rId14"/>
    <p:sldId id="269" r:id="rId15"/>
    <p:sldId id="270" r:id="rId16"/>
    <p:sldId id="271" r:id="rId17"/>
    <p:sldId id="274" r:id="rId18"/>
    <p:sldId id="276" r:id="rId19"/>
    <p:sldId id="275"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73"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640" autoAdjust="0"/>
  </p:normalViewPr>
  <p:slideViewPr>
    <p:cSldViewPr>
      <p:cViewPr varScale="1">
        <p:scale>
          <a:sx n="74" d="100"/>
          <a:sy n="74" d="100"/>
        </p:scale>
        <p:origin x="-1205" y="-8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1562FE-1F93-4300-92F6-EE31C5287963}" type="datetimeFigureOut">
              <a:rPr lang="en-US" smtClean="0"/>
              <a:pPr/>
              <a:t>3/2/2015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157335-6374-4A25-9683-5A90291CC034}" type="slidenum">
              <a:rPr lang="en-US" smtClean="0"/>
              <a:pPr/>
              <a:t>‹#›</a:t>
            </a:fld>
            <a:endParaRPr lang="en-US"/>
          </a:p>
        </p:txBody>
      </p:sp>
    </p:spTree>
    <p:extLst>
      <p:ext uri="{BB962C8B-B14F-4D97-AF65-F5344CB8AC3E}">
        <p14:creationId xmlns:p14="http://schemas.microsoft.com/office/powerpoint/2010/main" val="3763453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9157335-6374-4A25-9683-5A90291CC03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This iconic 1846 lithograph by </a:t>
            </a:r>
            <a:r>
              <a:rPr lang="en-US" sz="1200" b="0" i="0" u="none" strike="noStrike" kern="1200" dirty="0" smtClean="0">
                <a:solidFill>
                  <a:schemeClr val="tx1"/>
                </a:solidFill>
                <a:latin typeface="+mn-lt"/>
                <a:ea typeface="+mn-ea"/>
                <a:cs typeface="+mn-cs"/>
              </a:rPr>
              <a:t>Nathaniel Currier </a:t>
            </a:r>
            <a:r>
              <a:rPr lang="en-US" sz="1200" b="0" i="0" kern="1200" dirty="0" smtClean="0">
                <a:solidFill>
                  <a:schemeClr val="tx1"/>
                </a:solidFill>
                <a:latin typeface="+mn-lt"/>
                <a:ea typeface="+mn-ea"/>
                <a:cs typeface="+mn-cs"/>
              </a:rPr>
              <a:t>was entitled "The Destruction of Tea at Boston Harbor"; the phrase "Boston Tea Party" had not yet become standard. Contrary to Currier's depiction, few of the men dumping the tea were actually disguised as Indians. In England, Parliament gave the East India Company a monopoly on the importation of tea in 1698.</a:t>
            </a:r>
            <a:r>
              <a:rPr lang="en-US" sz="1200" b="0" i="0" u="none" strike="noStrike" kern="1200" baseline="3000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When tea became popular in the British colonies, Parliament sought to eliminate foreign competition by passing an act in 1721 that required colonists to import their tea only from Great Britain. </a:t>
            </a:r>
            <a:r>
              <a:rPr lang="en-US" baseline="0" dirty="0" smtClean="0"/>
              <a:t>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B9157335-6374-4A25-9683-5A90291CC034}"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Decaying hedges mark the lines of the straight field boundaries created by the 1768 Parliamentary Act of Enclosure of </a:t>
            </a:r>
            <a:r>
              <a:rPr lang="en-US" sz="1200" b="0" i="0" kern="1200" dirty="0" err="1" smtClean="0">
                <a:solidFill>
                  <a:schemeClr val="tx1"/>
                </a:solidFill>
                <a:latin typeface="+mn-lt"/>
                <a:ea typeface="+mn-ea"/>
                <a:cs typeface="+mn-cs"/>
              </a:rPr>
              <a:t>Boldron</a:t>
            </a:r>
            <a:r>
              <a:rPr lang="en-US" sz="1200" b="0" i="0" kern="1200" dirty="0" smtClean="0">
                <a:solidFill>
                  <a:schemeClr val="tx1"/>
                </a:solidFill>
                <a:latin typeface="+mn-lt"/>
                <a:ea typeface="+mn-ea"/>
                <a:cs typeface="+mn-cs"/>
              </a:rPr>
              <a:t> Moor, </a:t>
            </a:r>
            <a:r>
              <a:rPr lang="en-US" sz="1200" b="0" i="0" u="none" strike="noStrike" kern="1200" dirty="0" smtClean="0">
                <a:solidFill>
                  <a:schemeClr val="tx1"/>
                </a:solidFill>
                <a:latin typeface="+mn-lt"/>
                <a:ea typeface="+mn-ea"/>
                <a:cs typeface="+mn-cs"/>
              </a:rPr>
              <a:t>County Durham</a:t>
            </a:r>
            <a:r>
              <a:rPr lang="en-US" sz="1200" b="0" i="0" u="none" strike="noStrike" kern="1200" baseline="0" dirty="0" smtClean="0">
                <a:solidFill>
                  <a:schemeClr val="tx1"/>
                </a:solidFill>
                <a:latin typeface="+mn-lt"/>
                <a:ea typeface="+mn-ea"/>
                <a:cs typeface="+mn-cs"/>
              </a:rPr>
              <a:t> in Britain.  The enclosure movement privatized or commodified land that was previously owned by feudal landowners or in the commons. </a:t>
            </a:r>
            <a:r>
              <a:rPr lang="en-US" baseline="0" dirty="0" smtClean="0"/>
              <a:t>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B9157335-6374-4A25-9683-5A90291CC034}"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First image in Europe</a:t>
            </a:r>
            <a:r>
              <a:rPr lang="en-US" baseline="0" dirty="0" smtClean="0"/>
              <a:t> of the mountain of silver in Potosi, Bolivia. 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B9157335-6374-4A25-9683-5A90291CC034}"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Depiction of the classical model of the Triangular trade. </a:t>
            </a:r>
            <a:r>
              <a:rPr lang="en-US" baseline="0" dirty="0" smtClean="0"/>
              <a:t>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B9157335-6374-4A25-9683-5A90291CC034}"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Depiction of the Triangular Trade of slaves, sugar, and rum with New England instead of Europe as the third corner.</a:t>
            </a:r>
            <a:endParaRPr lang="en-US" dirty="0"/>
          </a:p>
        </p:txBody>
      </p:sp>
      <p:sp>
        <p:nvSpPr>
          <p:cNvPr id="4" name="Slide Number Placeholder 3"/>
          <p:cNvSpPr>
            <a:spLocks noGrp="1"/>
          </p:cNvSpPr>
          <p:nvPr>
            <p:ph type="sldNum" sz="quarter" idx="10"/>
          </p:nvPr>
        </p:nvSpPr>
        <p:spPr/>
        <p:txBody>
          <a:bodyPr/>
          <a:lstStyle/>
          <a:p>
            <a:fld id="{B9157335-6374-4A25-9683-5A90291CC034}"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Diagram illustrating the stowage of African slaves on a British slave ship. </a:t>
            </a:r>
            <a:r>
              <a:rPr lang="en-US" baseline="0" dirty="0" smtClean="0"/>
              <a:t>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B9157335-6374-4A25-9683-5A90291CC034}"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The Beaver Wars — also known as the Iroquois Wars or the French and Iroquois Wars — encompass a series of conflicts fought in the mid-17th century in eastern North America. Beaver pelt,</a:t>
            </a:r>
            <a:r>
              <a:rPr lang="en-US" sz="1200" b="0" i="0" kern="1200" baseline="0" dirty="0" smtClean="0">
                <a:solidFill>
                  <a:schemeClr val="tx1"/>
                </a:solidFill>
                <a:latin typeface="+mn-lt"/>
                <a:ea typeface="+mn-ea"/>
                <a:cs typeface="+mn-cs"/>
              </a:rPr>
              <a:t> </a:t>
            </a:r>
            <a:r>
              <a:rPr lang="en-US" baseline="0" dirty="0" smtClean="0"/>
              <a:t>Wikipedia</a:t>
            </a:r>
            <a:endParaRPr lang="en-US" dirty="0" smtClean="0"/>
          </a:p>
          <a:p>
            <a:endParaRPr lang="en-US" b="0" dirty="0"/>
          </a:p>
        </p:txBody>
      </p:sp>
      <p:sp>
        <p:nvSpPr>
          <p:cNvPr id="4" name="Slide Number Placeholder 3"/>
          <p:cNvSpPr>
            <a:spLocks noGrp="1"/>
          </p:cNvSpPr>
          <p:nvPr>
            <p:ph type="sldNum" sz="quarter" idx="10"/>
          </p:nvPr>
        </p:nvSpPr>
        <p:spPr/>
        <p:txBody>
          <a:bodyPr/>
          <a:lstStyle/>
          <a:p>
            <a:fld id="{B9157335-6374-4A25-9683-5A90291CC034}"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Flag after 1801. </a:t>
            </a:r>
            <a:r>
              <a:rPr lang="en-US" baseline="0" dirty="0" smtClean="0"/>
              <a:t>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B9157335-6374-4A25-9683-5A90291CC034}"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Cottonoplis</a:t>
            </a:r>
            <a:r>
              <a:rPr lang="en-US" dirty="0" smtClean="0"/>
              <a:t>, Early painting of cotton mills in Manchester, England. </a:t>
            </a:r>
            <a:r>
              <a:rPr lang="en-US" baseline="0" dirty="0" smtClean="0"/>
              <a:t>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B9157335-6374-4A25-9683-5A90291CC034}"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Adam Smith (1723-1790), economist advocated for repeal of mercantilism and classical economics, free trade capitalism.  </a:t>
            </a:r>
            <a:endParaRPr lang="en-US" dirty="0"/>
          </a:p>
        </p:txBody>
      </p:sp>
      <p:sp>
        <p:nvSpPr>
          <p:cNvPr id="4" name="Slide Number Placeholder 3"/>
          <p:cNvSpPr>
            <a:spLocks noGrp="1"/>
          </p:cNvSpPr>
          <p:nvPr>
            <p:ph type="sldNum" sz="quarter" idx="10"/>
          </p:nvPr>
        </p:nvSpPr>
        <p:spPr/>
        <p:txBody>
          <a:bodyPr/>
          <a:lstStyle/>
          <a:p>
            <a:fld id="{B9157335-6374-4A25-9683-5A90291CC034}"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Peasant</a:t>
            </a:r>
            <a:r>
              <a:rPr lang="en-US" baseline="0" dirty="0" smtClean="0"/>
              <a:t> plowing on a French manor, 1410. A domestic economy before capitalist principles developed. 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B9157335-6374-4A25-9683-5A90291CC03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Robert Peel became Conservative Prime Minister in 1841 and his government succeeded in repealing the tariffs and subsequent repeal of the Corn Laws in 1846. </a:t>
            </a:r>
            <a:r>
              <a:rPr lang="en-US" baseline="0" dirty="0" smtClean="0"/>
              <a:t>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B9157335-6374-4A25-9683-5A90291CC034}"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historically</a:t>
            </a:r>
            <a:r>
              <a:rPr lang="en-US" baseline="0" dirty="0" smtClean="0"/>
              <a:t> accurate, for illustration purposes only.  Denise Ames</a:t>
            </a:r>
          </a:p>
          <a:p>
            <a:r>
              <a:rPr lang="en-US" baseline="0" dirty="0" smtClean="0"/>
              <a:t>Tariff revenues were deposited into the U.S. treasury.  </a:t>
            </a:r>
            <a:endParaRPr lang="en-US" dirty="0"/>
          </a:p>
        </p:txBody>
      </p:sp>
      <p:sp>
        <p:nvSpPr>
          <p:cNvPr id="4" name="Slide Number Placeholder 3"/>
          <p:cNvSpPr>
            <a:spLocks noGrp="1"/>
          </p:cNvSpPr>
          <p:nvPr>
            <p:ph type="sldNum" sz="quarter" idx="10"/>
          </p:nvPr>
        </p:nvSpPr>
        <p:spPr/>
        <p:txBody>
          <a:bodyPr/>
          <a:lstStyle/>
          <a:p>
            <a:fld id="{B9157335-6374-4A25-9683-5A90291CC034}"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Power loom</a:t>
            </a:r>
            <a:r>
              <a:rPr lang="en-US" baseline="0" dirty="0" smtClean="0"/>
              <a:t> weaving in 1835. 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B9157335-6374-4A25-9683-5A90291CC034}"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Ford Assembly line in 1913. </a:t>
            </a:r>
            <a:r>
              <a:rPr lang="en-US" baseline="0" dirty="0" smtClean="0"/>
              <a:t>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B9157335-6374-4A25-9683-5A90291CC034}"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Labor union demonstrators</a:t>
            </a:r>
            <a:r>
              <a:rPr lang="en-US" baseline="0" dirty="0" smtClean="0"/>
              <a:t> held at bay by soldiers during the 1912 Lawrence Textile Strike in Massachusetts, USA. 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B9157335-6374-4A25-9683-5A90291CC034}"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A gold standard is a </a:t>
            </a:r>
            <a:r>
              <a:rPr lang="en-US" sz="1200" b="0" i="0" u="none" strike="noStrike" kern="1200" dirty="0" smtClean="0">
                <a:solidFill>
                  <a:schemeClr val="tx1"/>
                </a:solidFill>
                <a:latin typeface="+mn-lt"/>
                <a:ea typeface="+mn-ea"/>
                <a:cs typeface="+mn-cs"/>
              </a:rPr>
              <a:t>monetary system</a:t>
            </a:r>
            <a:r>
              <a:rPr lang="en-US" sz="1200" b="0" i="0" kern="1200" dirty="0" smtClean="0">
                <a:solidFill>
                  <a:schemeClr val="tx1"/>
                </a:solidFill>
                <a:latin typeface="+mn-lt"/>
                <a:ea typeface="+mn-ea"/>
                <a:cs typeface="+mn-cs"/>
              </a:rPr>
              <a:t> in which the standard </a:t>
            </a:r>
            <a:r>
              <a:rPr lang="en-US" sz="1200" b="0" i="0" u="none" strike="noStrike" kern="1200" dirty="0" smtClean="0">
                <a:solidFill>
                  <a:schemeClr val="tx1"/>
                </a:solidFill>
                <a:latin typeface="+mn-lt"/>
                <a:ea typeface="+mn-ea"/>
                <a:cs typeface="+mn-cs"/>
              </a:rPr>
              <a:t>economic</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unit of account</a:t>
            </a:r>
            <a:r>
              <a:rPr lang="en-US" sz="1200" b="0" i="0" kern="1200" dirty="0" smtClean="0">
                <a:solidFill>
                  <a:schemeClr val="tx1"/>
                </a:solidFill>
                <a:latin typeface="+mn-lt"/>
                <a:ea typeface="+mn-ea"/>
                <a:cs typeface="+mn-cs"/>
              </a:rPr>
              <a:t> is based on a fixed quantity of </a:t>
            </a:r>
            <a:r>
              <a:rPr lang="en-US" sz="1200" b="0" i="0" u="none" strike="noStrike" kern="1200" dirty="0" err="1" smtClean="0">
                <a:solidFill>
                  <a:schemeClr val="tx1"/>
                </a:solidFill>
                <a:latin typeface="+mn-lt"/>
                <a:ea typeface="+mn-ea"/>
                <a:cs typeface="+mn-cs"/>
              </a:rPr>
              <a:t>gold</a:t>
            </a:r>
            <a:r>
              <a:rPr lang="en-US" sz="1200" b="0" i="0" kern="1200" dirty="0" err="1" smtClean="0">
                <a:solidFill>
                  <a:schemeClr val="tx1"/>
                </a:solidFill>
                <a:latin typeface="+mn-lt"/>
                <a:ea typeface="+mn-ea"/>
                <a:cs typeface="+mn-cs"/>
              </a:rPr>
              <a:t>.Under</a:t>
            </a:r>
            <a:r>
              <a:rPr lang="en-US" sz="1200" b="0" i="0" kern="1200" dirty="0" smtClean="0">
                <a:solidFill>
                  <a:schemeClr val="tx1"/>
                </a:solidFill>
                <a:latin typeface="+mn-lt"/>
                <a:ea typeface="+mn-ea"/>
                <a:cs typeface="+mn-cs"/>
              </a:rPr>
              <a:t> a gold standard, paper notes are convertible into preset, fixed quantities of </a:t>
            </a:r>
            <a:r>
              <a:rPr lang="en-US" sz="1200" b="0" i="0" u="none" strike="noStrike" kern="1200" dirty="0" smtClean="0">
                <a:solidFill>
                  <a:schemeClr val="tx1"/>
                </a:solidFill>
                <a:latin typeface="+mn-lt"/>
                <a:ea typeface="+mn-ea"/>
                <a:cs typeface="+mn-cs"/>
              </a:rPr>
              <a:t>gold.</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B9157335-6374-4A25-9683-5A90291CC034}"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smtClean="0">
                <a:solidFill>
                  <a:schemeClr val="tx1"/>
                </a:solidFill>
                <a:latin typeface="+mn-lt"/>
                <a:ea typeface="+mn-ea"/>
                <a:cs typeface="+mn-cs"/>
              </a:rPr>
              <a:t>Run</a:t>
            </a:r>
            <a:r>
              <a:rPr lang="en-US" sz="1200" b="0" i="0" kern="1200" dirty="0" smtClean="0">
                <a:solidFill>
                  <a:schemeClr val="tx1"/>
                </a:solidFill>
                <a:latin typeface="+mn-lt"/>
                <a:ea typeface="+mn-ea"/>
                <a:cs typeface="+mn-cs"/>
              </a:rPr>
              <a:t> on the Fourth National Bank, No. 20 Nassau Street, New York City, 1873. </a:t>
            </a:r>
            <a:r>
              <a:rPr lang="en-US" sz="1200" b="0" i="0" kern="1200" smtClean="0">
                <a:solidFill>
                  <a:schemeClr val="tx1"/>
                </a:solidFill>
                <a:latin typeface="+mn-lt"/>
                <a:ea typeface="+mn-ea"/>
                <a:cs typeface="+mn-cs"/>
              </a:rPr>
              <a:t>From </a:t>
            </a:r>
            <a:r>
              <a:rPr lang="en-US" sz="1200" b="0" i="1" kern="1200" smtClean="0">
                <a:solidFill>
                  <a:schemeClr val="tx1"/>
                </a:solidFill>
                <a:latin typeface="+mn-lt"/>
                <a:ea typeface="+mn-ea"/>
                <a:cs typeface="+mn-cs"/>
              </a:rPr>
              <a:t>Frank </a:t>
            </a:r>
            <a:r>
              <a:rPr lang="en-US" sz="1200" b="0" i="1" kern="1200" dirty="0" smtClean="0">
                <a:solidFill>
                  <a:schemeClr val="tx1"/>
                </a:solidFill>
                <a:latin typeface="+mn-lt"/>
                <a:ea typeface="+mn-ea"/>
                <a:cs typeface="+mn-cs"/>
              </a:rPr>
              <a:t>Leslie's Illustrated Newspaper</a:t>
            </a:r>
            <a:r>
              <a:rPr lang="en-US" sz="1200" b="0" i="0" kern="1200" dirty="0" smtClean="0">
                <a:solidFill>
                  <a:schemeClr val="tx1"/>
                </a:solidFill>
                <a:latin typeface="+mn-lt"/>
                <a:ea typeface="+mn-ea"/>
                <a:cs typeface="+mn-cs"/>
              </a:rPr>
              <a:t>, October 4, 1873.</a:t>
            </a:r>
            <a:endParaRPr lang="en-US" dirty="0"/>
          </a:p>
        </p:txBody>
      </p:sp>
      <p:sp>
        <p:nvSpPr>
          <p:cNvPr id="4" name="Slide Number Placeholder 3"/>
          <p:cNvSpPr>
            <a:spLocks noGrp="1"/>
          </p:cNvSpPr>
          <p:nvPr>
            <p:ph type="sldNum" sz="quarter" idx="10"/>
          </p:nvPr>
        </p:nvSpPr>
        <p:spPr/>
        <p:txBody>
          <a:bodyPr/>
          <a:lstStyle/>
          <a:p>
            <a:fld id="{B9157335-6374-4A25-9683-5A90291CC034}"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Denise Ames</a:t>
            </a:r>
            <a:endParaRPr lang="en-US" dirty="0"/>
          </a:p>
        </p:txBody>
      </p:sp>
      <p:sp>
        <p:nvSpPr>
          <p:cNvPr id="4" name="Slide Number Placeholder 3"/>
          <p:cNvSpPr>
            <a:spLocks noGrp="1"/>
          </p:cNvSpPr>
          <p:nvPr>
            <p:ph type="sldNum" sz="quarter" idx="10"/>
          </p:nvPr>
        </p:nvSpPr>
        <p:spPr/>
        <p:txBody>
          <a:bodyPr/>
          <a:lstStyle/>
          <a:p>
            <a:fld id="{B9157335-6374-4A25-9683-5A90291CC034}" type="slidenum">
              <a:rPr lang="en-US" smtClean="0"/>
              <a:pPr/>
              <a:t>28</a:t>
            </a:fld>
            <a:endParaRPr lang="en-US"/>
          </a:p>
        </p:txBody>
      </p:sp>
    </p:spTree>
    <p:extLst>
      <p:ext uri="{BB962C8B-B14F-4D97-AF65-F5344CB8AC3E}">
        <p14:creationId xmlns:p14="http://schemas.microsoft.com/office/powerpoint/2010/main" val="1555045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Denise Ames</a:t>
            </a:r>
            <a:endParaRPr lang="en-US" dirty="0"/>
          </a:p>
        </p:txBody>
      </p:sp>
      <p:sp>
        <p:nvSpPr>
          <p:cNvPr id="4" name="Slide Number Placeholder 3"/>
          <p:cNvSpPr>
            <a:spLocks noGrp="1"/>
          </p:cNvSpPr>
          <p:nvPr>
            <p:ph type="sldNum" sz="quarter" idx="10"/>
          </p:nvPr>
        </p:nvSpPr>
        <p:spPr/>
        <p:txBody>
          <a:bodyPr/>
          <a:lstStyle/>
          <a:p>
            <a:fld id="{B9157335-6374-4A25-9683-5A90291CC034}" type="slidenum">
              <a:rPr lang="en-US" smtClean="0"/>
              <a:pPr/>
              <a:t>29</a:t>
            </a:fld>
            <a:endParaRPr lang="en-US"/>
          </a:p>
        </p:txBody>
      </p:sp>
    </p:spTree>
    <p:extLst>
      <p:ext uri="{BB962C8B-B14F-4D97-AF65-F5344CB8AC3E}">
        <p14:creationId xmlns:p14="http://schemas.microsoft.com/office/powerpoint/2010/main" val="2266201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According to this cartoon, What is the White Man’s Burden?</a:t>
            </a:r>
            <a:r>
              <a:rPr lang="en-US" baseline="0" dirty="0" smtClean="0"/>
              <a:t> 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B9157335-6374-4A25-9683-5A90291CC034}"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Generic map of a medieval </a:t>
            </a:r>
            <a:r>
              <a:rPr lang="en-US" sz="1200" b="0" i="0" u="none" strike="noStrike" kern="1200" dirty="0" smtClean="0">
                <a:solidFill>
                  <a:schemeClr val="tx1"/>
                </a:solidFill>
                <a:latin typeface="+mn-lt"/>
                <a:ea typeface="+mn-ea"/>
                <a:cs typeface="+mn-cs"/>
              </a:rPr>
              <a:t>manor</a:t>
            </a:r>
            <a:r>
              <a:rPr lang="en-US" sz="1200" b="0" i="0" kern="1200" dirty="0" smtClean="0">
                <a:solidFill>
                  <a:schemeClr val="tx1"/>
                </a:solidFill>
                <a:latin typeface="+mn-lt"/>
                <a:ea typeface="+mn-ea"/>
                <a:cs typeface="+mn-cs"/>
              </a:rPr>
              <a:t>, showing strip farming, from William R. Shepherd, </a:t>
            </a:r>
            <a:r>
              <a:rPr lang="en-US" sz="1200" b="0" i="1" kern="1200" dirty="0" smtClean="0">
                <a:solidFill>
                  <a:schemeClr val="tx1"/>
                </a:solidFill>
                <a:latin typeface="+mn-lt"/>
                <a:ea typeface="+mn-ea"/>
                <a:cs typeface="+mn-cs"/>
              </a:rPr>
              <a:t>Historical Atlas</a:t>
            </a:r>
            <a:r>
              <a:rPr lang="en-US" sz="1200" b="0" i="0" kern="1200" dirty="0" smtClean="0">
                <a:solidFill>
                  <a:schemeClr val="tx1"/>
                </a:solidFill>
                <a:latin typeface="+mn-lt"/>
                <a:ea typeface="+mn-ea"/>
                <a:cs typeface="+mn-cs"/>
              </a:rPr>
              <a:t>, 1923. </a:t>
            </a:r>
            <a:r>
              <a:rPr lang="en-US" baseline="0" dirty="0" smtClean="0"/>
              <a:t>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B9157335-6374-4A25-9683-5A90291CC034}"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a:t>
            </a:r>
            <a:r>
              <a:rPr lang="en-US" sz="1200" b="0" i="0" u="none" strike="noStrike" kern="1200" dirty="0" smtClean="0">
                <a:solidFill>
                  <a:schemeClr val="tx1"/>
                </a:solidFill>
                <a:latin typeface="+mn-lt"/>
                <a:ea typeface="+mn-ea"/>
                <a:cs typeface="+mn-cs"/>
              </a:rPr>
              <a:t>The Rhodes Colossus</a:t>
            </a:r>
            <a:r>
              <a:rPr lang="en-US" sz="1200" b="0" i="0" kern="1200" dirty="0" smtClean="0">
                <a:solidFill>
                  <a:schemeClr val="tx1"/>
                </a:solidFill>
                <a:latin typeface="+mn-lt"/>
                <a:ea typeface="+mn-ea"/>
                <a:cs typeface="+mn-cs"/>
              </a:rPr>
              <a:t>" – </a:t>
            </a:r>
            <a:r>
              <a:rPr lang="en-US" sz="1200" b="0" i="0" u="none" strike="noStrike" kern="1200" dirty="0" smtClean="0">
                <a:solidFill>
                  <a:schemeClr val="tx1"/>
                </a:solidFill>
                <a:latin typeface="+mn-lt"/>
                <a:ea typeface="+mn-ea"/>
                <a:cs typeface="+mn-cs"/>
              </a:rPr>
              <a:t>cartoon</a:t>
            </a:r>
            <a:r>
              <a:rPr lang="en-US" sz="1200" b="0" i="0" kern="1200" dirty="0" smtClean="0">
                <a:solidFill>
                  <a:schemeClr val="tx1"/>
                </a:solidFill>
                <a:latin typeface="+mn-lt"/>
                <a:ea typeface="+mn-ea"/>
                <a:cs typeface="+mn-cs"/>
              </a:rPr>
              <a:t> by </a:t>
            </a:r>
            <a:r>
              <a:rPr lang="en-US" sz="1200" b="0" i="0" u="sng" kern="1200" dirty="0" smtClean="0">
                <a:solidFill>
                  <a:schemeClr val="tx1"/>
                </a:solidFill>
                <a:latin typeface="+mn-lt"/>
                <a:ea typeface="+mn-ea"/>
                <a:cs typeface="+mn-cs"/>
              </a:rPr>
              <a:t>Edward Linley </a:t>
            </a:r>
            <a:r>
              <a:rPr lang="en-US" sz="1200" b="0" i="0" u="sng" kern="1200" dirty="0" err="1" smtClean="0">
                <a:solidFill>
                  <a:schemeClr val="tx1"/>
                </a:solidFill>
                <a:latin typeface="+mn-lt"/>
                <a:ea typeface="+mn-ea"/>
                <a:cs typeface="+mn-cs"/>
              </a:rPr>
              <a:t>Sambourne</a:t>
            </a:r>
            <a:r>
              <a:rPr lang="en-US" sz="1200" b="0" i="0" kern="1200" dirty="0" smtClean="0">
                <a:solidFill>
                  <a:schemeClr val="tx1"/>
                </a:solidFill>
                <a:latin typeface="+mn-lt"/>
                <a:ea typeface="+mn-ea"/>
                <a:cs typeface="+mn-cs"/>
              </a:rPr>
              <a:t>, published in </a:t>
            </a:r>
            <a:r>
              <a:rPr lang="en-US" sz="1200" b="0" i="1" u="none" strike="noStrike" kern="1200" dirty="0" smtClean="0">
                <a:solidFill>
                  <a:schemeClr val="tx1"/>
                </a:solidFill>
                <a:latin typeface="+mn-lt"/>
                <a:ea typeface="+mn-ea"/>
                <a:cs typeface="+mn-cs"/>
              </a:rPr>
              <a:t>Punch</a:t>
            </a:r>
            <a:r>
              <a:rPr lang="en-US" sz="1200" b="0" i="0" kern="1200" dirty="0" smtClean="0">
                <a:solidFill>
                  <a:schemeClr val="tx1"/>
                </a:solidFill>
                <a:latin typeface="+mn-lt"/>
                <a:ea typeface="+mn-ea"/>
                <a:cs typeface="+mn-cs"/>
              </a:rPr>
              <a:t> after Rhodes announced plans for a </a:t>
            </a:r>
            <a:r>
              <a:rPr lang="en-US" sz="1200" b="0" i="0" u="none" strike="noStrike" kern="1200" dirty="0" smtClean="0">
                <a:solidFill>
                  <a:schemeClr val="tx1"/>
                </a:solidFill>
                <a:latin typeface="+mn-lt"/>
                <a:ea typeface="+mn-ea"/>
                <a:cs typeface="+mn-cs"/>
              </a:rPr>
              <a:t>telegraph</a:t>
            </a:r>
            <a:r>
              <a:rPr lang="en-US" sz="1200" b="0" i="0" kern="1200" dirty="0" smtClean="0">
                <a:solidFill>
                  <a:schemeClr val="tx1"/>
                </a:solidFill>
                <a:latin typeface="+mn-lt"/>
                <a:ea typeface="+mn-ea"/>
                <a:cs typeface="+mn-cs"/>
              </a:rPr>
              <a:t> line from </a:t>
            </a:r>
            <a:r>
              <a:rPr lang="en-US" sz="1200" b="0" i="0" u="none" strike="noStrike" kern="1200" dirty="0" smtClean="0">
                <a:solidFill>
                  <a:schemeClr val="tx1"/>
                </a:solidFill>
                <a:latin typeface="+mn-lt"/>
                <a:ea typeface="+mn-ea"/>
                <a:cs typeface="+mn-cs"/>
              </a:rPr>
              <a:t>Cape Town</a:t>
            </a:r>
            <a:r>
              <a:rPr lang="en-US" sz="1200" b="0" i="0" kern="1200" dirty="0" smtClean="0">
                <a:solidFill>
                  <a:schemeClr val="tx1"/>
                </a:solidFill>
                <a:latin typeface="+mn-lt"/>
                <a:ea typeface="+mn-ea"/>
                <a:cs typeface="+mn-cs"/>
              </a:rPr>
              <a:t> to </a:t>
            </a:r>
            <a:r>
              <a:rPr lang="en-US" sz="1200" b="0" i="0" u="none" strike="noStrike" kern="1200" dirty="0" smtClean="0">
                <a:solidFill>
                  <a:schemeClr val="tx1"/>
                </a:solidFill>
                <a:latin typeface="+mn-lt"/>
                <a:ea typeface="+mn-ea"/>
                <a:cs typeface="+mn-cs"/>
              </a:rPr>
              <a:t>Cairo</a:t>
            </a:r>
            <a:r>
              <a:rPr lang="en-US" sz="1200" b="0" i="0" kern="1200" dirty="0" smtClean="0">
                <a:solidFill>
                  <a:schemeClr val="tx1"/>
                </a:solidFill>
                <a:latin typeface="+mn-lt"/>
                <a:ea typeface="+mn-ea"/>
                <a:cs typeface="+mn-cs"/>
              </a:rPr>
              <a:t> in 1892.</a:t>
            </a:r>
          </a:p>
          <a:p>
            <a:r>
              <a:rPr lang="en-US" sz="1200" b="0" i="0" kern="1200" dirty="0" smtClean="0">
                <a:solidFill>
                  <a:schemeClr val="tx1"/>
                </a:solidFill>
                <a:latin typeface="+mn-lt"/>
                <a:ea typeface="+mn-ea"/>
                <a:cs typeface="+mn-cs"/>
              </a:rPr>
              <a:t>What is this cartoon trying to depict?  </a:t>
            </a:r>
            <a:endParaRPr lang="en-US" dirty="0"/>
          </a:p>
        </p:txBody>
      </p:sp>
      <p:sp>
        <p:nvSpPr>
          <p:cNvPr id="4" name="Slide Number Placeholder 3"/>
          <p:cNvSpPr>
            <a:spLocks noGrp="1"/>
          </p:cNvSpPr>
          <p:nvPr>
            <p:ph type="sldNum" sz="quarter" idx="10"/>
          </p:nvPr>
        </p:nvSpPr>
        <p:spPr/>
        <p:txBody>
          <a:bodyPr/>
          <a:lstStyle/>
          <a:p>
            <a:fld id="{B9157335-6374-4A25-9683-5A90291CC034}"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of the British Indian Empire from Imperial Gazetteer of India.</a:t>
            </a:r>
            <a:r>
              <a:rPr lang="en-US" sz="1200" b="0" i="0" kern="1200" baseline="0" dirty="0" smtClean="0">
                <a:solidFill>
                  <a:schemeClr val="tx1"/>
                </a:solidFill>
                <a:latin typeface="+mn-lt"/>
                <a:ea typeface="+mn-ea"/>
                <a:cs typeface="+mn-cs"/>
              </a:rPr>
              <a:t> 1909. </a:t>
            </a:r>
            <a:r>
              <a:rPr lang="en-US" baseline="0" dirty="0" smtClean="0"/>
              <a:t>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B9157335-6374-4A25-9683-5A90291CC034}"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Farming in Oklahoma in early 20</a:t>
            </a:r>
            <a:r>
              <a:rPr lang="en-US" baseline="30000" dirty="0" smtClean="0"/>
              <a:t>th</a:t>
            </a:r>
            <a:r>
              <a:rPr lang="en-US" dirty="0" smtClean="0"/>
              <a:t> century. Farmers favored free trade, why? </a:t>
            </a:r>
            <a:r>
              <a:rPr lang="en-US" baseline="0" dirty="0" smtClean="0"/>
              <a:t>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B9157335-6374-4A25-9683-5A90291CC034}"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Paris International Exposition, 1900</a:t>
            </a:r>
            <a:r>
              <a:rPr lang="en-US" baseline="0" dirty="0" smtClean="0"/>
              <a:t> symbolized a shift in core areas. What were the new core areas? </a:t>
            </a:r>
            <a:r>
              <a:rPr lang="en-US" baseline="0" smtClean="0"/>
              <a:t>Wikipedia</a:t>
            </a:r>
            <a:endParaRPr lang="en-US" smtClean="0"/>
          </a:p>
          <a:p>
            <a:endParaRPr lang="en-US"/>
          </a:p>
        </p:txBody>
      </p:sp>
      <p:sp>
        <p:nvSpPr>
          <p:cNvPr id="4" name="Slide Number Placeholder 3"/>
          <p:cNvSpPr>
            <a:spLocks noGrp="1"/>
          </p:cNvSpPr>
          <p:nvPr>
            <p:ph type="sldNum" sz="quarter" idx="10"/>
          </p:nvPr>
        </p:nvSpPr>
        <p:spPr/>
        <p:txBody>
          <a:bodyPr/>
          <a:lstStyle/>
          <a:p>
            <a:fld id="{B9157335-6374-4A25-9683-5A90291CC034}"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Tsar Nicolas</a:t>
            </a:r>
            <a:r>
              <a:rPr lang="en-US" baseline="0" dirty="0" smtClean="0"/>
              <a:t> II among troops </a:t>
            </a:r>
            <a:r>
              <a:rPr lang="en-US" dirty="0" smtClean="0"/>
              <a:t>1914-1917, German</a:t>
            </a:r>
            <a:r>
              <a:rPr lang="en-US" baseline="0" dirty="0" smtClean="0"/>
              <a:t> army annihilated antiquated Russia army, sparking Russian Revolution in 1917, subsequent Civil War, and establishment of the Soviet Union.  Why are the soldiers bowing? </a:t>
            </a:r>
            <a:r>
              <a:rPr lang="en-US" baseline="0" dirty="0" smtClean="0"/>
              <a:t>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F3B76765-965E-418E-A42F-B2BC47AB477C}" type="slidenum">
              <a:rPr lang="en-US" smtClean="0"/>
              <a:pPr/>
              <a:t>36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Dr </a:t>
            </a:r>
            <a:r>
              <a:rPr lang="en-US" sz="1200" b="0" i="0" u="none" strike="noStrike" kern="1200" dirty="0" smtClean="0">
                <a:solidFill>
                  <a:schemeClr val="tx1"/>
                </a:solidFill>
                <a:latin typeface="+mn-lt"/>
                <a:ea typeface="+mn-ea"/>
                <a:cs typeface="+mn-cs"/>
              </a:rPr>
              <a:t>Johannes Bell</a:t>
            </a:r>
            <a:r>
              <a:rPr lang="en-US" sz="1200" b="0" i="0" kern="1200" dirty="0" smtClean="0">
                <a:solidFill>
                  <a:schemeClr val="tx1"/>
                </a:solidFill>
                <a:latin typeface="+mn-lt"/>
                <a:ea typeface="+mn-ea"/>
                <a:cs typeface="+mn-cs"/>
              </a:rPr>
              <a:t> signs the Treaty of Versailles in the </a:t>
            </a:r>
            <a:r>
              <a:rPr lang="en-US" sz="1200" b="0" i="0" u="none" strike="noStrike" kern="1200" dirty="0" smtClean="0">
                <a:solidFill>
                  <a:schemeClr val="tx1"/>
                </a:solidFill>
                <a:latin typeface="+mn-lt"/>
                <a:ea typeface="+mn-ea"/>
                <a:cs typeface="+mn-cs"/>
              </a:rPr>
              <a:t>Hall of Mirrors</a:t>
            </a:r>
            <a:r>
              <a:rPr lang="en-US" sz="1200" b="0" i="0" kern="1200" dirty="0" smtClean="0">
                <a:solidFill>
                  <a:schemeClr val="tx1"/>
                </a:solidFill>
                <a:latin typeface="+mn-lt"/>
                <a:ea typeface="+mn-ea"/>
                <a:cs typeface="+mn-cs"/>
              </a:rPr>
              <a:t>, with the various Allied delegations sitting and standing in front of him</a:t>
            </a:r>
            <a:r>
              <a:rPr lang="en-US" sz="1200" b="0" i="0" kern="1200" dirty="0" smtClean="0">
                <a:solidFill>
                  <a:schemeClr val="tx1"/>
                </a:solidFill>
                <a:latin typeface="+mn-lt"/>
                <a:ea typeface="+mn-ea"/>
                <a:cs typeface="+mn-cs"/>
              </a:rPr>
              <a:t>. </a:t>
            </a:r>
            <a:r>
              <a:rPr lang="en-US" baseline="0" dirty="0" smtClean="0"/>
              <a:t>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F3B76765-965E-418E-A42F-B2BC47AB477C}" type="slidenum">
              <a:rPr lang="en-US" smtClean="0"/>
              <a:pPr/>
              <a:t>37</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German off to buy perhaps bread,</a:t>
            </a:r>
            <a:r>
              <a:rPr lang="en-US" baseline="0" dirty="0" smtClean="0"/>
              <a:t> </a:t>
            </a:r>
            <a:r>
              <a:rPr lang="en-US" dirty="0" smtClean="0"/>
              <a:t>with wheelbarrow of marks,</a:t>
            </a:r>
            <a:r>
              <a:rPr lang="en-US" baseline="0" dirty="0" smtClean="0"/>
              <a:t> early 1920s. Note the well-dressed man, what effect on middle class? Inflation wiped out middle class savings, they hated the liberal, democratic policies of the weak German government after World War I. Laid groundwork for their support of Hitler in the 1930s. </a:t>
            </a:r>
            <a:r>
              <a:rPr lang="en-US" baseline="0" dirty="0" smtClean="0"/>
              <a:t>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F3B76765-965E-418E-A42F-B2BC47AB477C}" type="slidenum">
              <a:rPr lang="en-US" smtClean="0"/>
              <a:pPr/>
              <a:t>38</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Ford cars (Model A shown), became a symbol of effective mass production. Efficiency both decreased the price of the cars and allowed Henry Ford to increase the workers' wages. Hence, common workers could buy their own cars</a:t>
            </a:r>
            <a:r>
              <a:rPr lang="en-US" sz="1200" b="0" i="0" kern="1200" dirty="0" smtClean="0">
                <a:solidFill>
                  <a:schemeClr val="tx1"/>
                </a:solidFill>
                <a:latin typeface="+mn-lt"/>
                <a:ea typeface="+mn-ea"/>
                <a:cs typeface="+mn-cs"/>
              </a:rPr>
              <a:t>. </a:t>
            </a:r>
            <a:r>
              <a:rPr lang="en-US" baseline="0" dirty="0" smtClean="0"/>
              <a:t>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F3B76765-965E-418E-A42F-B2BC47AB477C}" type="slidenum">
              <a:rPr lang="en-US" smtClean="0"/>
              <a:pPr/>
              <a:t>39</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Berlin, 1931 The Army feeding the poor, The Depression</a:t>
            </a:r>
            <a:r>
              <a:rPr lang="en-US" baseline="0" dirty="0" smtClean="0"/>
              <a:t> was felt severely in Germany. </a:t>
            </a:r>
            <a:r>
              <a:rPr lang="en-US" baseline="0" dirty="0" smtClean="0"/>
              <a:t>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F3B76765-965E-418E-A42F-B2BC47AB477C}" type="slidenum">
              <a:rPr lang="en-US" smtClean="0"/>
              <a:pPr/>
              <a:t>40</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Rise of Economic Nationalism</a:t>
            </a:r>
            <a:r>
              <a:rPr lang="en-US" baseline="0" dirty="0" smtClean="0"/>
              <a:t> – Extreme Right in Germany. The </a:t>
            </a:r>
            <a:r>
              <a:rPr lang="en-US" baseline="0" dirty="0" err="1" smtClean="0"/>
              <a:t>Harzburger</a:t>
            </a:r>
            <a:r>
              <a:rPr lang="en-US" baseline="0" dirty="0" smtClean="0"/>
              <a:t> Front of 1931, a coalition of Nationalist  Conservatives and the extreme right in Germany</a:t>
            </a:r>
            <a:r>
              <a:rPr lang="en-US" baseline="0" dirty="0" smtClean="0"/>
              <a:t>. 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F3B76765-965E-418E-A42F-B2BC47AB477C}" type="slidenum">
              <a:rPr lang="en-US" smtClean="0"/>
              <a:pPr/>
              <a:t>41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Guilds were part of the urban economy before capitalism developed.  A center of urban government: the </a:t>
            </a:r>
            <a:r>
              <a:rPr lang="en-US" sz="1200" b="0" i="0" u="none" strike="noStrike" kern="1200" dirty="0" smtClean="0">
                <a:solidFill>
                  <a:schemeClr val="tx1"/>
                </a:solidFill>
                <a:latin typeface="+mn-lt"/>
                <a:ea typeface="+mn-ea"/>
                <a:cs typeface="+mn-cs"/>
              </a:rPr>
              <a:t>Guildhall, London</a:t>
            </a:r>
            <a:r>
              <a:rPr lang="en-US" sz="1200" b="0" i="0" kern="1200" dirty="0" smtClean="0">
                <a:solidFill>
                  <a:schemeClr val="tx1"/>
                </a:solidFill>
                <a:latin typeface="+mn-lt"/>
                <a:ea typeface="+mn-ea"/>
                <a:cs typeface="+mn-cs"/>
              </a:rPr>
              <a:t> (engraving, ca 1805). </a:t>
            </a:r>
            <a:r>
              <a:rPr lang="en-US" baseline="0" dirty="0" smtClean="0"/>
              <a:t>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B9157335-6374-4A25-9683-5A90291CC034}"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 example of an ISI project. Argentina, production line at the state military industries facility,</a:t>
            </a:r>
            <a:r>
              <a:rPr lang="en-US" baseline="0" dirty="0" smtClean="0"/>
              <a:t> 1950; on line since 1927. Populist President Juan Peron modernized and expanded the complex. </a:t>
            </a:r>
            <a:r>
              <a:rPr lang="en-US" baseline="0" dirty="0" smtClean="0"/>
              <a:t>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F3B76765-965E-418E-A42F-B2BC47AB477C}" type="slidenum">
              <a:rPr lang="en-US" smtClean="0"/>
              <a:pPr/>
              <a:t>42</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Public Works Administration Project: </a:t>
            </a:r>
            <a:r>
              <a:rPr lang="en-US" sz="1200" b="0" i="0" u="none" strike="noStrike" kern="1200" dirty="0" smtClean="0">
                <a:solidFill>
                  <a:schemeClr val="tx1"/>
                </a:solidFill>
                <a:latin typeface="+mn-lt"/>
                <a:ea typeface="+mn-ea"/>
                <a:cs typeface="+mn-cs"/>
              </a:rPr>
              <a:t>Bonneville Dam in Oregon,</a:t>
            </a:r>
            <a:r>
              <a:rPr lang="en-US" sz="1200" b="0" i="0" u="none" strike="noStrike" kern="1200" baseline="0" dirty="0" smtClean="0">
                <a:solidFill>
                  <a:schemeClr val="tx1"/>
                </a:solidFill>
                <a:latin typeface="+mn-lt"/>
                <a:ea typeface="+mn-ea"/>
                <a:cs typeface="+mn-cs"/>
              </a:rPr>
              <a:t> opened 1937</a:t>
            </a:r>
            <a:r>
              <a:rPr lang="en-US" sz="1200" b="0" i="0" u="none" strike="noStrike" kern="120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Project like this in the U.S. marked the shift to social democratic economic and political policies. </a:t>
            </a:r>
            <a:r>
              <a:rPr lang="en-US" baseline="0" dirty="0" smtClean="0"/>
              <a:t>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F3B76765-965E-418E-A42F-B2BC47AB477C}" type="slidenum">
              <a:rPr lang="en-US" smtClean="0"/>
              <a:pPr/>
              <a:t>43</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The </a:t>
            </a:r>
            <a:r>
              <a:rPr lang="en-US" sz="1200" b="0" i="0" u="none" kern="1200" dirty="0" smtClean="0">
                <a:solidFill>
                  <a:schemeClr val="tx1"/>
                </a:solidFill>
                <a:latin typeface="+mn-lt"/>
                <a:ea typeface="+mn-ea"/>
                <a:cs typeface="+mn-cs"/>
              </a:rPr>
              <a:t>Mount Washington Hotel</a:t>
            </a:r>
            <a:r>
              <a:rPr lang="en-US" sz="1200" b="0" i="0" u="none" kern="1200" baseline="0" dirty="0" smtClean="0">
                <a:solidFill>
                  <a:schemeClr val="tx1"/>
                </a:solidFill>
                <a:latin typeface="+mn-lt"/>
                <a:ea typeface="+mn-ea"/>
                <a:cs typeface="+mn-cs"/>
              </a:rPr>
              <a:t> in Bretton Woods, New Hampshire where the Bretton Woods Conference took place in June 1944. The purpose was to establish the post war economic order. </a:t>
            </a:r>
            <a:r>
              <a:rPr lang="en-US" baseline="0" dirty="0" smtClean="0"/>
              <a:t>Wikipedia</a:t>
            </a:r>
            <a:endParaRPr lang="en-US" dirty="0" smtClean="0"/>
          </a:p>
          <a:p>
            <a:endParaRPr lang="en-US" u="none" dirty="0"/>
          </a:p>
        </p:txBody>
      </p:sp>
      <p:sp>
        <p:nvSpPr>
          <p:cNvPr id="4" name="Slide Number Placeholder 3"/>
          <p:cNvSpPr>
            <a:spLocks noGrp="1"/>
          </p:cNvSpPr>
          <p:nvPr>
            <p:ph type="sldNum" sz="quarter" idx="10"/>
          </p:nvPr>
        </p:nvSpPr>
        <p:spPr/>
        <p:txBody>
          <a:bodyPr/>
          <a:lstStyle/>
          <a:p>
            <a:fld id="{F3B76765-965E-418E-A42F-B2BC47AB477C}" type="slidenum">
              <a:rPr lang="en-US" smtClean="0"/>
              <a:pPr/>
              <a:t>45</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the Bretton Woods Conference in 1944, John Maynard Keynes (r.) represented</a:t>
            </a:r>
            <a:r>
              <a:rPr lang="en-US" baseline="0" dirty="0" smtClean="0"/>
              <a:t> the UK and Harry Dexter White (l.) represented the U.S. </a:t>
            </a:r>
            <a:r>
              <a:rPr lang="en-US" baseline="0" dirty="0" smtClean="0"/>
              <a:t>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F3B76765-965E-418E-A42F-B2BC47AB477C}" type="slidenum">
              <a:rPr lang="en-US" smtClean="0"/>
              <a:pPr/>
              <a:t>46</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The labeling used on Marshall Plan aid packages</a:t>
            </a:r>
            <a:r>
              <a:rPr lang="en-US" sz="1200" b="0" i="0" kern="1200" dirty="0" smtClean="0">
                <a:solidFill>
                  <a:schemeClr val="tx1"/>
                </a:solidFill>
                <a:latin typeface="+mn-lt"/>
                <a:ea typeface="+mn-ea"/>
                <a:cs typeface="+mn-cs"/>
              </a:rPr>
              <a:t>. </a:t>
            </a:r>
            <a:r>
              <a:rPr lang="en-US" baseline="0" dirty="0" smtClean="0"/>
              <a:t>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F3B76765-965E-418E-A42F-B2BC47AB477C}" type="slidenum">
              <a:rPr lang="en-US" smtClean="0"/>
              <a:pPr/>
              <a:t>48</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Dark blue founding members, 1961</a:t>
            </a:r>
          </a:p>
          <a:p>
            <a:r>
              <a:rPr lang="en-US" dirty="0" smtClean="0"/>
              <a:t>Lighter blue, other member countries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Identify the countries. </a:t>
            </a:r>
            <a:r>
              <a:rPr lang="en-US" baseline="0" dirty="0" smtClean="0"/>
              <a:t>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F3B76765-965E-418E-A42F-B2BC47AB477C}" type="slidenum">
              <a:rPr lang="en-US" smtClean="0"/>
              <a:pPr/>
              <a:t>49</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The USSR: the maximum extent of the Soviet </a:t>
            </a:r>
            <a:r>
              <a:rPr lang="en-US" sz="1200" b="0" i="0" u="none" strike="noStrike" kern="1200" dirty="0" smtClean="0">
                <a:solidFill>
                  <a:schemeClr val="tx1"/>
                </a:solidFill>
                <a:latin typeface="+mn-lt"/>
                <a:ea typeface="+mn-ea"/>
                <a:cs typeface="+mn-cs"/>
              </a:rPr>
              <a:t>sphere of influence</a:t>
            </a:r>
            <a:r>
              <a:rPr lang="en-US" sz="1200" b="0" i="0" kern="1200" dirty="0" smtClean="0">
                <a:solidFill>
                  <a:schemeClr val="tx1"/>
                </a:solidFill>
                <a:latin typeface="+mn-lt"/>
                <a:ea typeface="+mn-ea"/>
                <a:cs typeface="+mn-cs"/>
              </a:rPr>
              <a:t>, after the </a:t>
            </a:r>
            <a:r>
              <a:rPr lang="en-US" sz="1200" b="0" i="0" u="none" strike="noStrike" kern="1200" dirty="0" smtClean="0">
                <a:solidFill>
                  <a:schemeClr val="tx1"/>
                </a:solidFill>
                <a:latin typeface="+mn-lt"/>
                <a:ea typeface="+mn-ea"/>
                <a:cs typeface="+mn-cs"/>
              </a:rPr>
              <a:t>Cuban Revolution</a:t>
            </a:r>
            <a:r>
              <a:rPr lang="en-US" sz="1200" b="0" i="0" kern="1200" dirty="0" smtClean="0">
                <a:solidFill>
                  <a:schemeClr val="tx1"/>
                </a:solidFill>
                <a:latin typeface="+mn-lt"/>
                <a:ea typeface="+mn-ea"/>
                <a:cs typeface="+mn-cs"/>
              </a:rPr>
              <a:t> (1959) and before the </a:t>
            </a:r>
            <a:r>
              <a:rPr lang="en-US" sz="1200" b="0" i="0" u="none" strike="noStrike" kern="1200" dirty="0" smtClean="0">
                <a:solidFill>
                  <a:schemeClr val="tx1"/>
                </a:solidFill>
                <a:latin typeface="+mn-lt"/>
                <a:ea typeface="+mn-ea"/>
                <a:cs typeface="+mn-cs"/>
              </a:rPr>
              <a:t>Sino-Soviet split</a:t>
            </a:r>
            <a:r>
              <a:rPr lang="en-US" sz="1200" b="0" i="0" u="none" strike="noStrike"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(1961</a:t>
            </a:r>
            <a:r>
              <a:rPr lang="en-US" sz="1200" b="0" i="0" kern="1200" dirty="0" smtClean="0">
                <a:solidFill>
                  <a:schemeClr val="tx1"/>
                </a:solidFill>
                <a:latin typeface="+mn-lt"/>
                <a:ea typeface="+mn-ea"/>
                <a:cs typeface="+mn-cs"/>
              </a:rPr>
              <a:t>). </a:t>
            </a:r>
            <a:r>
              <a:rPr lang="en-US" baseline="0" dirty="0" smtClean="0"/>
              <a:t>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F3B76765-965E-418E-A42F-B2BC47AB477C}" type="slidenum">
              <a:rPr lang="en-US" smtClean="0"/>
              <a:pPr/>
              <a:t>50</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Soviet Union Premier Nikita Khrushchev</a:t>
            </a:r>
            <a:r>
              <a:rPr lang="en-US" baseline="0" dirty="0" smtClean="0"/>
              <a:t> and U.S. Vice President Richard Nixon debate the merits of communism versus capitalism in a model American kitchen at the American national Exhibition in Moscow in July 1959. Unlike the Soviet Union, consumerism fueled growth in U.S. capitalism</a:t>
            </a:r>
            <a:r>
              <a:rPr lang="en-US" baseline="0" dirty="0" smtClean="0"/>
              <a:t>. 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F3B76765-965E-418E-A42F-B2BC47AB477C}" type="slidenum">
              <a:rPr lang="en-US" smtClean="0"/>
              <a:pPr/>
              <a:t>51</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Designed and manufactured in Argentina, the </a:t>
            </a:r>
            <a:r>
              <a:rPr lang="en-US" dirty="0" err="1" smtClean="0"/>
              <a:t>Justicaialist</a:t>
            </a:r>
            <a:r>
              <a:rPr lang="en-US" baseline="0" dirty="0" smtClean="0"/>
              <a:t> was part of President Juan Peron’s effort to develop a local auto industry as part of ISI policies</a:t>
            </a:r>
            <a:r>
              <a:rPr lang="en-US" baseline="0" dirty="0" smtClean="0"/>
              <a:t>. Wikipedia</a:t>
            </a:r>
            <a:endParaRPr lang="en-US"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F3B76765-965E-418E-A42F-B2BC47AB477C}" type="slidenum">
              <a:rPr lang="en-US" smtClean="0"/>
              <a:pPr/>
              <a:t>52</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Export Oriented</a:t>
            </a:r>
            <a:r>
              <a:rPr lang="en-US" baseline="0" dirty="0" smtClean="0"/>
              <a:t> Industrialization (EOI) was popular among the “Asian tigers,” this port is in Singapore. </a:t>
            </a:r>
            <a:r>
              <a:rPr lang="en-US" baseline="0" dirty="0" smtClean="0"/>
              <a:t>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F3B76765-965E-418E-A42F-B2BC47AB477C}" type="slidenum">
              <a:rPr lang="en-US" smtClean="0"/>
              <a:pPr/>
              <a:t>53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Traditional </a:t>
            </a:r>
            <a:r>
              <a:rPr lang="en-US" sz="1200" b="0" i="0" u="none" strike="noStrike" kern="1200" dirty="0" smtClean="0">
                <a:solidFill>
                  <a:schemeClr val="tx1"/>
                </a:solidFill>
                <a:latin typeface="+mn-lt"/>
                <a:ea typeface="+mn-ea"/>
                <a:cs typeface="+mn-cs"/>
              </a:rPr>
              <a:t>wrought-iron </a:t>
            </a:r>
            <a:r>
              <a:rPr lang="en-US" sz="1200" b="0" i="0" kern="1200" dirty="0" smtClean="0">
                <a:solidFill>
                  <a:schemeClr val="tx1"/>
                </a:solidFill>
                <a:latin typeface="+mn-lt"/>
                <a:ea typeface="+mn-ea"/>
                <a:cs typeface="+mn-cs"/>
              </a:rPr>
              <a:t>guild sign of a </a:t>
            </a:r>
            <a:r>
              <a:rPr lang="en-US" sz="1200" b="0" i="0" u="none" strike="noStrike" kern="1200" dirty="0" smtClean="0">
                <a:solidFill>
                  <a:schemeClr val="tx1"/>
                </a:solidFill>
                <a:latin typeface="+mn-lt"/>
                <a:ea typeface="+mn-ea"/>
                <a:cs typeface="+mn-cs"/>
              </a:rPr>
              <a:t>glazier</a:t>
            </a:r>
            <a:r>
              <a:rPr lang="en-US" sz="1200" b="0" i="0" kern="1200" dirty="0" smtClean="0">
                <a:solidFill>
                  <a:schemeClr val="tx1"/>
                </a:solidFill>
                <a:latin typeface="+mn-lt"/>
                <a:ea typeface="+mn-ea"/>
                <a:cs typeface="+mn-cs"/>
              </a:rPr>
              <a:t> - in </a:t>
            </a:r>
            <a:r>
              <a:rPr lang="en-US" sz="1200" b="0" i="0" u="none" strike="noStrike" kern="1200" dirty="0" smtClean="0">
                <a:solidFill>
                  <a:schemeClr val="tx1"/>
                </a:solidFill>
                <a:latin typeface="+mn-lt"/>
                <a:ea typeface="+mn-ea"/>
                <a:cs typeface="+mn-cs"/>
              </a:rPr>
              <a:t>Germany</a:t>
            </a:r>
            <a:r>
              <a:rPr lang="en-US" sz="1200" b="0" i="0" kern="1200" dirty="0" smtClean="0">
                <a:solidFill>
                  <a:schemeClr val="tx1"/>
                </a:solidFill>
                <a:latin typeface="+mn-lt"/>
                <a:ea typeface="+mn-ea"/>
                <a:cs typeface="+mn-cs"/>
              </a:rPr>
              <a:t>. These signs can be found in many old European towns where guild members marked their places of business. Many survived through time or staged a comeback in industrial times. Today they are newly created or even restored, esp. in old town areas. </a:t>
            </a:r>
            <a:r>
              <a:rPr lang="en-US" baseline="0" dirty="0" smtClean="0"/>
              <a:t>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B9157335-6374-4A25-9683-5A90291CC034}"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Under a gold standard, paper notes are convertible into preset, fixed quantities of </a:t>
            </a:r>
            <a:r>
              <a:rPr lang="en-US" sz="1200" b="0" i="0" u="none" strike="noStrike" kern="1200" dirty="0" smtClean="0">
                <a:solidFill>
                  <a:schemeClr val="tx1"/>
                </a:solidFill>
                <a:latin typeface="+mn-lt"/>
                <a:ea typeface="+mn-ea"/>
                <a:cs typeface="+mn-cs"/>
              </a:rPr>
              <a:t>gold</a:t>
            </a:r>
            <a:r>
              <a:rPr lang="en-US" sz="1200" b="0" i="0" kern="1200" dirty="0" smtClean="0">
                <a:solidFill>
                  <a:schemeClr val="tx1"/>
                </a:solidFill>
                <a:latin typeface="+mn-lt"/>
                <a:ea typeface="+mn-ea"/>
                <a:cs typeface="+mn-cs"/>
              </a:rPr>
              <a:t>. Nixon abandoned the fixed rate convertibility of dollars</a:t>
            </a:r>
            <a:r>
              <a:rPr lang="en-US" sz="1200" b="0" i="0" kern="1200" baseline="0" dirty="0" smtClean="0">
                <a:solidFill>
                  <a:schemeClr val="tx1"/>
                </a:solidFill>
                <a:latin typeface="+mn-lt"/>
                <a:ea typeface="+mn-ea"/>
                <a:cs typeface="+mn-cs"/>
              </a:rPr>
              <a:t> to gold on August 15, 1971. </a:t>
            </a:r>
            <a:r>
              <a:rPr lang="en-US" baseline="0" dirty="0" smtClean="0"/>
              <a:t>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F3B76765-965E-418E-A42F-B2BC47AB477C}" type="slidenum">
              <a:rPr lang="en-US" smtClean="0"/>
              <a:pPr/>
              <a:t>55</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Line at a gas station in Maryland, USA,</a:t>
            </a:r>
            <a:r>
              <a:rPr lang="en-US" baseline="0" dirty="0" smtClean="0"/>
              <a:t> June 15, 1979. The oil embargoes in the 1970s </a:t>
            </a:r>
            <a:r>
              <a:rPr lang="en-US" baseline="0" dirty="0" smtClean="0"/>
              <a:t>contributed </a:t>
            </a:r>
            <a:r>
              <a:rPr lang="en-US" baseline="0" dirty="0" smtClean="0"/>
              <a:t>to the crisis of the 1970s</a:t>
            </a:r>
            <a:r>
              <a:rPr lang="en-US" baseline="0" dirty="0" smtClean="0"/>
              <a:t>. 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F3B76765-965E-418E-A42F-B2BC47AB477C}" type="slidenum">
              <a:rPr lang="en-US" smtClean="0"/>
              <a:pPr/>
              <a:t>56</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Rochina</a:t>
            </a:r>
            <a:r>
              <a:rPr lang="en-US" dirty="0" smtClean="0"/>
              <a:t> is the largest hill </a:t>
            </a:r>
            <a:r>
              <a:rPr lang="en-US" dirty="0" err="1" smtClean="0"/>
              <a:t>favela</a:t>
            </a:r>
            <a:r>
              <a:rPr lang="en-US" baseline="0" dirty="0" smtClean="0"/>
              <a:t> (slum) in Rio de Janeiro, Brazil. Most modern </a:t>
            </a:r>
            <a:r>
              <a:rPr lang="en-US" baseline="0" dirty="0" err="1" smtClean="0"/>
              <a:t>favelas</a:t>
            </a:r>
            <a:r>
              <a:rPr lang="en-US" baseline="0" dirty="0" smtClean="0"/>
              <a:t> appeared in the 1970s due to a rural exodus, when many people left rural areas of Brazil and moved to cities. Without finding a </a:t>
            </a:r>
            <a:r>
              <a:rPr lang="en-US" baseline="0" dirty="0" err="1" smtClean="0"/>
              <a:t>plac</a:t>
            </a:r>
            <a:r>
              <a:rPr lang="en-US" baseline="0" dirty="0" smtClean="0"/>
              <a:t> </a:t>
            </a:r>
            <a:r>
              <a:rPr lang="en-US" baseline="0" dirty="0" err="1" smtClean="0"/>
              <a:t>eot</a:t>
            </a:r>
            <a:r>
              <a:rPr lang="en-US" baseline="0" dirty="0" smtClean="0"/>
              <a:t> live, many people ended up in a favela. </a:t>
            </a:r>
            <a:r>
              <a:rPr lang="en-US" baseline="0" dirty="0" smtClean="0"/>
              <a:t>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F3B76765-965E-418E-A42F-B2BC47AB477C}" type="slidenum">
              <a:rPr lang="en-US" smtClean="0"/>
              <a:pPr/>
              <a:t>57</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leader of the conservative</a:t>
            </a:r>
            <a:r>
              <a:rPr lang="en-US" baseline="0" dirty="0" smtClean="0"/>
              <a:t> revolution was President Ronald Reagan (1981-1989).  When the dust settled from the crisis of the 1970s, the conservative faction emerged the victor, moving economics and politics to the right where it has remained at the present time. </a:t>
            </a:r>
            <a:r>
              <a:rPr lang="en-US" baseline="0" dirty="0" smtClean="0"/>
              <a:t>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F3B76765-965E-418E-A42F-B2BC47AB477C}" type="slidenum">
              <a:rPr lang="en-US" smtClean="0"/>
              <a:pPr/>
              <a:t>58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Voyages of Christopher Columbus</a:t>
            </a:r>
            <a:r>
              <a:rPr lang="en-US" sz="1200" b="0" i="0" kern="1200" baseline="0" dirty="0" smtClean="0">
                <a:solidFill>
                  <a:schemeClr val="tx1"/>
                </a:solidFill>
                <a:latin typeface="+mn-lt"/>
                <a:ea typeface="+mn-ea"/>
                <a:cs typeface="+mn-cs"/>
              </a:rPr>
              <a:t> beginning in 1492. </a:t>
            </a:r>
            <a:r>
              <a:rPr lang="en-US" baseline="0" dirty="0" smtClean="0"/>
              <a:t>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B9157335-6374-4A25-9683-5A90291CC03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Staking claim in the Western hemisphere. </a:t>
            </a:r>
            <a:r>
              <a:rPr lang="en-US" baseline="0" dirty="0" smtClean="0"/>
              <a:t>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B9157335-6374-4A25-9683-5A90291CC034}"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French finance minister and mercantilist </a:t>
            </a:r>
            <a:r>
              <a:rPr lang="en-US" sz="1200" b="0" i="0" u="none" strike="noStrike" kern="1200" dirty="0" smtClean="0">
                <a:solidFill>
                  <a:schemeClr val="tx1"/>
                </a:solidFill>
                <a:latin typeface="+mn-lt"/>
                <a:ea typeface="+mn-ea"/>
                <a:cs typeface="+mn-cs"/>
              </a:rPr>
              <a:t>Jean-</a:t>
            </a:r>
            <a:r>
              <a:rPr lang="en-US" sz="1200" b="0" i="0" u="none" strike="noStrike" kern="1200" dirty="0" err="1" smtClean="0">
                <a:solidFill>
                  <a:schemeClr val="tx1"/>
                </a:solidFill>
                <a:latin typeface="+mn-lt"/>
                <a:ea typeface="+mn-ea"/>
                <a:cs typeface="+mn-cs"/>
              </a:rPr>
              <a:t>Baptiste</a:t>
            </a:r>
            <a:r>
              <a:rPr lang="en-US" sz="1200" b="0" i="0" u="none" strike="noStrike" kern="1200" dirty="0" smtClean="0">
                <a:solidFill>
                  <a:schemeClr val="tx1"/>
                </a:solidFill>
                <a:latin typeface="+mn-lt"/>
                <a:ea typeface="+mn-ea"/>
                <a:cs typeface="+mn-cs"/>
              </a:rPr>
              <a:t> Colbert, a</a:t>
            </a:r>
            <a:r>
              <a:rPr lang="en-US" sz="1200" b="0" i="0" u="none" strike="noStrike" kern="1200" baseline="0" dirty="0" smtClean="0">
                <a:solidFill>
                  <a:schemeClr val="tx1"/>
                </a:solidFill>
                <a:latin typeface="+mn-lt"/>
                <a:ea typeface="+mn-ea"/>
                <a:cs typeface="+mn-cs"/>
              </a:rPr>
              <a:t> practitioner </a:t>
            </a:r>
            <a:r>
              <a:rPr lang="en-US" sz="1200" b="0" i="0" u="none" strike="noStrike" kern="1200" dirty="0" smtClean="0">
                <a:solidFill>
                  <a:schemeClr val="tx1"/>
                </a:solidFill>
                <a:latin typeface="+mn-lt"/>
                <a:ea typeface="+mn-ea"/>
                <a:cs typeface="+mn-cs"/>
              </a:rPr>
              <a:t>of mercantilism</a:t>
            </a:r>
            <a:r>
              <a:rPr lang="en-US" sz="1200" b="0" i="0" kern="1200" dirty="0" smtClean="0">
                <a:solidFill>
                  <a:schemeClr val="tx1"/>
                </a:solidFill>
                <a:latin typeface="+mn-lt"/>
                <a:ea typeface="+mn-ea"/>
                <a:cs typeface="+mn-cs"/>
              </a:rPr>
              <a:t> served for over 20.</a:t>
            </a:r>
            <a:r>
              <a:rPr lang="en-US" sz="1200" b="0" i="0"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years. While many nations practiced it, one leading exemplar was France, the economically most important state, where king Louis XIV followed the guidance of </a:t>
            </a:r>
            <a:r>
              <a:rPr lang="en-US" sz="1200" b="0" i="0" u="none" strike="noStrike" kern="1200" dirty="0" smtClean="0">
                <a:solidFill>
                  <a:schemeClr val="tx1"/>
                </a:solidFill>
                <a:latin typeface="+mn-lt"/>
                <a:ea typeface="+mn-ea"/>
                <a:cs typeface="+mn-cs"/>
              </a:rPr>
              <a:t>Jean Baptiste Colbert,</a:t>
            </a:r>
            <a:r>
              <a:rPr lang="en-US" sz="1200" b="0" i="0" kern="1200" dirty="0" smtClean="0">
                <a:solidFill>
                  <a:schemeClr val="tx1"/>
                </a:solidFill>
                <a:latin typeface="+mn-lt"/>
                <a:ea typeface="+mn-ea"/>
                <a:cs typeface="+mn-cs"/>
              </a:rPr>
              <a:t> his controller general of finances (1662-83). They were determined that the state should rule in the economic realm as it did in the diplomatic, and that the interests of the state as identified by the king were superior to those of merchants and everyone else. Right Louis XIV (1643-1715) </a:t>
            </a:r>
            <a:r>
              <a:rPr lang="en-US" baseline="0" dirty="0" smtClean="0"/>
              <a:t>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B9157335-6374-4A25-9683-5A90291CC03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Anglo Dutch Wars were a series of wars fought between the </a:t>
            </a:r>
            <a:r>
              <a:rPr lang="en-US" sz="1200" b="0" i="0" u="none" strike="noStrike" kern="1200" dirty="0" smtClean="0">
                <a:solidFill>
                  <a:schemeClr val="tx1"/>
                </a:solidFill>
                <a:latin typeface="+mn-lt"/>
                <a:ea typeface="+mn-ea"/>
                <a:cs typeface="+mn-cs"/>
              </a:rPr>
              <a:t>English</a:t>
            </a:r>
            <a:r>
              <a:rPr lang="en-US" sz="1200" b="0" i="0" kern="1200" dirty="0" smtClean="0">
                <a:solidFill>
                  <a:schemeClr val="tx1"/>
                </a:solidFill>
                <a:latin typeface="+mn-lt"/>
                <a:ea typeface="+mn-ea"/>
                <a:cs typeface="+mn-cs"/>
              </a:rPr>
              <a:t> (later </a:t>
            </a:r>
            <a:r>
              <a:rPr lang="en-US" sz="1200" b="0" i="0" u="none" strike="noStrike" kern="1200" dirty="0" smtClean="0">
                <a:solidFill>
                  <a:schemeClr val="tx1"/>
                </a:solidFill>
                <a:latin typeface="+mn-lt"/>
                <a:ea typeface="+mn-ea"/>
                <a:cs typeface="+mn-cs"/>
              </a:rPr>
              <a:t>British</a:t>
            </a:r>
            <a:r>
              <a:rPr lang="en-US" sz="1200" b="0" i="0" kern="1200" dirty="0" smtClean="0">
                <a:solidFill>
                  <a:schemeClr val="tx1"/>
                </a:solidFill>
                <a:latin typeface="+mn-lt"/>
                <a:ea typeface="+mn-ea"/>
                <a:cs typeface="+mn-cs"/>
              </a:rPr>
              <a:t>) and the </a:t>
            </a:r>
            <a:r>
              <a:rPr lang="en-US" sz="1200" b="0" i="0" u="none" strike="noStrike" kern="1200" dirty="0" smtClean="0">
                <a:solidFill>
                  <a:schemeClr val="tx1"/>
                </a:solidFill>
                <a:latin typeface="+mn-lt"/>
                <a:ea typeface="+mn-ea"/>
                <a:cs typeface="+mn-cs"/>
              </a:rPr>
              <a:t>Dutch</a:t>
            </a:r>
            <a:r>
              <a:rPr lang="en-US" sz="1200" b="0" i="0" kern="1200" dirty="0" smtClean="0">
                <a:solidFill>
                  <a:schemeClr val="tx1"/>
                </a:solidFill>
                <a:latin typeface="+mn-lt"/>
                <a:ea typeface="+mn-ea"/>
                <a:cs typeface="+mn-cs"/>
              </a:rPr>
              <a:t> in the 17th and 18th centuries for control over the seas and trade routes. The Dutch reached their height during the second and third</a:t>
            </a:r>
            <a:r>
              <a:rPr lang="en-US" sz="1200" b="0" i="0" kern="1200" baseline="0" dirty="0" smtClean="0">
                <a:solidFill>
                  <a:schemeClr val="tx1"/>
                </a:solidFill>
                <a:latin typeface="+mn-lt"/>
                <a:ea typeface="+mn-ea"/>
                <a:cs typeface="+mn-cs"/>
              </a:rPr>
              <a:t> wars 1665-1667 and 1672-1674. Eventually the Dutch declined as a core area, replaced by Britain. </a:t>
            </a:r>
            <a:r>
              <a:rPr lang="en-US" baseline="0" dirty="0" smtClean="0"/>
              <a:t>Wikipedia</a:t>
            </a:r>
            <a:endParaRPr lang="en-US" dirty="0" smtClean="0"/>
          </a:p>
          <a:p>
            <a:endParaRPr lang="en-US" dirty="0"/>
          </a:p>
        </p:txBody>
      </p:sp>
      <p:sp>
        <p:nvSpPr>
          <p:cNvPr id="4" name="Slide Number Placeholder 3"/>
          <p:cNvSpPr>
            <a:spLocks noGrp="1"/>
          </p:cNvSpPr>
          <p:nvPr>
            <p:ph type="sldNum" sz="quarter" idx="10"/>
          </p:nvPr>
        </p:nvSpPr>
        <p:spPr/>
        <p:txBody>
          <a:bodyPr/>
          <a:lstStyle/>
          <a:p>
            <a:fld id="{B9157335-6374-4A25-9683-5A90291CC03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1904999"/>
          </a:xfrm>
        </p:spPr>
        <p:txBody>
          <a:bodyPr>
            <a:normAutofit fontScale="90000"/>
          </a:bodyPr>
          <a:lstStyle/>
          <a:p>
            <a:r>
              <a:rPr lang="en-US" sz="6000" dirty="0" smtClean="0"/>
              <a:t>Chapter 2:</a:t>
            </a:r>
            <a:br>
              <a:rPr lang="en-US" sz="6000" dirty="0" smtClean="0"/>
            </a:br>
            <a:r>
              <a:rPr lang="en-US" sz="6000" dirty="0" smtClean="0"/>
              <a:t>Historical Roots of the Global Economy</a:t>
            </a:r>
            <a:endParaRPr lang="en-US" sz="6000" dirty="0"/>
          </a:p>
        </p:txBody>
      </p:sp>
      <p:sp>
        <p:nvSpPr>
          <p:cNvPr id="3" name="Subtitle 2"/>
          <p:cNvSpPr>
            <a:spLocks noGrp="1"/>
          </p:cNvSpPr>
          <p:nvPr>
            <p:ph type="subTitle" idx="1"/>
          </p:nvPr>
        </p:nvSpPr>
        <p:spPr>
          <a:xfrm>
            <a:off x="685800" y="2819400"/>
            <a:ext cx="7696200" cy="3810000"/>
          </a:xfrm>
        </p:spPr>
        <p:txBody>
          <a:bodyPr>
            <a:normAutofit fontScale="92500"/>
          </a:bodyPr>
          <a:lstStyle/>
          <a:p>
            <a:r>
              <a:rPr lang="en-US" sz="5200" i="1" dirty="0" smtClean="0">
                <a:solidFill>
                  <a:schemeClr val="tx1"/>
                </a:solidFill>
              </a:rPr>
              <a:t>“Written into the long history our planet, in one form or another, is the record of what is coming our way.”</a:t>
            </a:r>
          </a:p>
          <a:p>
            <a:r>
              <a:rPr lang="en-US" i="1" dirty="0" smtClean="0"/>
              <a:t>Julia </a:t>
            </a:r>
            <a:r>
              <a:rPr lang="en-US" i="1" dirty="0" err="1" smtClean="0"/>
              <a:t>Whitty</a:t>
            </a:r>
            <a:r>
              <a:rPr lang="en-US" i="1" dirty="0" smtClean="0"/>
              <a:t>, writer and </a:t>
            </a:r>
            <a:r>
              <a:rPr lang="en-US" i="1" dirty="0" err="1" smtClean="0"/>
              <a:t>filmaker</a:t>
            </a:r>
            <a:endParaRPr lang="en-US" i="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dirty="0" smtClean="0"/>
              <a:t>Response to Mercantilism </a:t>
            </a:r>
            <a:br>
              <a:rPr lang="en-US" dirty="0" smtClean="0"/>
            </a:br>
            <a:r>
              <a:rPr lang="en-US" dirty="0" smtClean="0"/>
              <a:t>The Boston Tea Party </a:t>
            </a:r>
            <a:endParaRPr lang="en-US" dirty="0"/>
          </a:p>
        </p:txBody>
      </p:sp>
      <p:pic>
        <p:nvPicPr>
          <p:cNvPr id="7170" name="Picture 2"/>
          <p:cNvPicPr>
            <a:picLocks noGrp="1" noChangeAspect="1" noChangeArrowheads="1"/>
          </p:cNvPicPr>
          <p:nvPr>
            <p:ph idx="1"/>
          </p:nvPr>
        </p:nvPicPr>
        <p:blipFill>
          <a:blip r:embed="rId3"/>
          <a:srcRect/>
          <a:stretch>
            <a:fillRect/>
          </a:stretch>
        </p:blipFill>
        <p:spPr bwMode="auto">
          <a:xfrm>
            <a:off x="457200" y="1371600"/>
            <a:ext cx="8305800" cy="518160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Enclosure Movement</a:t>
            </a:r>
            <a:endParaRPr lang="en-US" dirty="0"/>
          </a:p>
        </p:txBody>
      </p:sp>
      <p:pic>
        <p:nvPicPr>
          <p:cNvPr id="8194" name="Picture 2"/>
          <p:cNvPicPr>
            <a:picLocks noGrp="1" noChangeAspect="1" noChangeArrowheads="1"/>
          </p:cNvPicPr>
          <p:nvPr>
            <p:ph idx="1"/>
          </p:nvPr>
        </p:nvPicPr>
        <p:blipFill>
          <a:blip r:embed="rId3"/>
          <a:srcRect/>
          <a:stretch>
            <a:fillRect/>
          </a:stretch>
        </p:blipFill>
        <p:spPr bwMode="auto">
          <a:xfrm>
            <a:off x="381000" y="1295400"/>
            <a:ext cx="8382000" cy="5334000"/>
          </a:xfrm>
          <a:prstGeom prst="rect">
            <a:avLst/>
          </a:prstGeom>
          <a:noFill/>
          <a:ln w="9525">
            <a:solidFill>
              <a:schemeClr val="bg2">
                <a:lumMod val="25000"/>
              </a:schemeClr>
            </a:solid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Mining in the Western Hemisphere</a:t>
            </a:r>
            <a:endParaRPr lang="en-US" dirty="0"/>
          </a:p>
        </p:txBody>
      </p:sp>
      <p:pic>
        <p:nvPicPr>
          <p:cNvPr id="9218" name="Picture 2"/>
          <p:cNvPicPr>
            <a:picLocks noGrp="1" noChangeAspect="1" noChangeArrowheads="1"/>
          </p:cNvPicPr>
          <p:nvPr>
            <p:ph idx="1"/>
          </p:nvPr>
        </p:nvPicPr>
        <p:blipFill>
          <a:blip r:embed="rId3"/>
          <a:srcRect/>
          <a:stretch>
            <a:fillRect/>
          </a:stretch>
        </p:blipFill>
        <p:spPr bwMode="auto">
          <a:xfrm>
            <a:off x="457200" y="1143000"/>
            <a:ext cx="8229600" cy="5486400"/>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Triangle Trade</a:t>
            </a:r>
            <a:endParaRPr lang="en-US" dirty="0"/>
          </a:p>
        </p:txBody>
      </p:sp>
      <p:pic>
        <p:nvPicPr>
          <p:cNvPr id="10242" name="Picture 2"/>
          <p:cNvPicPr>
            <a:picLocks noGrp="1" noChangeAspect="1" noChangeArrowheads="1"/>
          </p:cNvPicPr>
          <p:nvPr>
            <p:ph idx="1"/>
          </p:nvPr>
        </p:nvPicPr>
        <p:blipFill>
          <a:blip r:embed="rId3"/>
          <a:srcRect/>
          <a:stretch>
            <a:fillRect/>
          </a:stretch>
        </p:blipFill>
        <p:spPr bwMode="auto">
          <a:xfrm>
            <a:off x="381000" y="1219200"/>
            <a:ext cx="8382000" cy="54102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Triangle Trade</a:t>
            </a:r>
            <a:endParaRPr lang="en-US" dirty="0"/>
          </a:p>
        </p:txBody>
      </p:sp>
      <p:pic>
        <p:nvPicPr>
          <p:cNvPr id="11266" name="Picture 2"/>
          <p:cNvPicPr>
            <a:picLocks noGrp="1" noChangeAspect="1" noChangeArrowheads="1"/>
          </p:cNvPicPr>
          <p:nvPr>
            <p:ph idx="1"/>
          </p:nvPr>
        </p:nvPicPr>
        <p:blipFill>
          <a:blip r:embed="rId3"/>
          <a:srcRect/>
          <a:stretch>
            <a:fillRect/>
          </a:stretch>
        </p:blipFill>
        <p:spPr bwMode="auto">
          <a:xfrm>
            <a:off x="533400" y="1219200"/>
            <a:ext cx="8077200" cy="518160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1400" y="274638"/>
            <a:ext cx="1524000" cy="1706562"/>
          </a:xfrm>
        </p:spPr>
        <p:txBody>
          <a:bodyPr>
            <a:normAutofit/>
          </a:bodyPr>
          <a:lstStyle/>
          <a:p>
            <a:r>
              <a:rPr lang="en-US" dirty="0" smtClean="0"/>
              <a:t>Slave Trade</a:t>
            </a:r>
            <a:endParaRPr lang="en-US" dirty="0"/>
          </a:p>
        </p:txBody>
      </p:sp>
      <p:pic>
        <p:nvPicPr>
          <p:cNvPr id="12290" name="Picture 2"/>
          <p:cNvPicPr>
            <a:picLocks noGrp="1" noChangeAspect="1" noChangeArrowheads="1"/>
          </p:cNvPicPr>
          <p:nvPr>
            <p:ph idx="1"/>
          </p:nvPr>
        </p:nvPicPr>
        <p:blipFill>
          <a:blip r:embed="rId3"/>
          <a:srcRect/>
          <a:stretch>
            <a:fillRect/>
          </a:stretch>
        </p:blipFill>
        <p:spPr bwMode="auto">
          <a:xfrm>
            <a:off x="228600" y="228600"/>
            <a:ext cx="6858000" cy="640080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2057400" cy="2620962"/>
          </a:xfrm>
        </p:spPr>
        <p:txBody>
          <a:bodyPr>
            <a:normAutofit/>
          </a:bodyPr>
          <a:lstStyle/>
          <a:p>
            <a:r>
              <a:rPr lang="en-US" dirty="0" smtClean="0"/>
              <a:t>The Beaver </a:t>
            </a:r>
            <a:br>
              <a:rPr lang="en-US" dirty="0" smtClean="0"/>
            </a:br>
            <a:r>
              <a:rPr lang="en-US" dirty="0" smtClean="0"/>
              <a:t>Wars</a:t>
            </a:r>
            <a:endParaRPr lang="en-US" dirty="0"/>
          </a:p>
        </p:txBody>
      </p:sp>
      <p:pic>
        <p:nvPicPr>
          <p:cNvPr id="13314" name="Picture 2"/>
          <p:cNvPicPr>
            <a:picLocks noGrp="1" noChangeAspect="1" noChangeArrowheads="1"/>
          </p:cNvPicPr>
          <p:nvPr>
            <p:ph idx="1"/>
          </p:nvPr>
        </p:nvPicPr>
        <p:blipFill>
          <a:blip r:embed="rId3"/>
          <a:srcRect/>
          <a:stretch>
            <a:fillRect/>
          </a:stretch>
        </p:blipFill>
        <p:spPr bwMode="auto">
          <a:xfrm>
            <a:off x="2971800" y="228600"/>
            <a:ext cx="5181600" cy="632460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British East India Company, flag</a:t>
            </a:r>
            <a:endParaRPr lang="en-US" dirty="0"/>
          </a:p>
        </p:txBody>
      </p:sp>
      <p:pic>
        <p:nvPicPr>
          <p:cNvPr id="16386" name="Picture 2"/>
          <p:cNvPicPr>
            <a:picLocks noGrp="1" noChangeAspect="1" noChangeArrowheads="1"/>
          </p:cNvPicPr>
          <p:nvPr>
            <p:ph idx="1"/>
          </p:nvPr>
        </p:nvPicPr>
        <p:blipFill>
          <a:blip r:embed="rId3"/>
          <a:srcRect/>
          <a:stretch>
            <a:fillRect/>
          </a:stretch>
        </p:blipFill>
        <p:spPr bwMode="auto">
          <a:xfrm>
            <a:off x="304800" y="1219200"/>
            <a:ext cx="8534400" cy="5323400"/>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92762"/>
          </a:xfrm>
        </p:spPr>
        <p:txBody>
          <a:bodyPr>
            <a:normAutofit/>
          </a:bodyPr>
          <a:lstStyle/>
          <a:p>
            <a:r>
              <a:rPr lang="en-US" sz="6600" dirty="0" smtClean="0"/>
              <a:t>Industrial Capitalism </a:t>
            </a:r>
            <a:br>
              <a:rPr lang="en-US" sz="6600" dirty="0" smtClean="0"/>
            </a:br>
            <a:r>
              <a:rPr lang="en-US" sz="6600" dirty="0" smtClean="0"/>
              <a:t>in the </a:t>
            </a:r>
            <a:br>
              <a:rPr lang="en-US" sz="6600" dirty="0" smtClean="0"/>
            </a:br>
            <a:r>
              <a:rPr lang="en-US" sz="6600" dirty="0" smtClean="0"/>
              <a:t>Modern Era </a:t>
            </a:r>
            <a:br>
              <a:rPr lang="en-US" sz="6600" dirty="0" smtClean="0"/>
            </a:br>
            <a:r>
              <a:rPr lang="en-US" sz="6600" dirty="0" smtClean="0"/>
              <a:t>1750-1914</a:t>
            </a:r>
            <a:endParaRPr lang="en-US" sz="66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Early Industrialization in Britain </a:t>
            </a:r>
            <a:endParaRPr lang="en-US" dirty="0"/>
          </a:p>
        </p:txBody>
      </p:sp>
      <p:pic>
        <p:nvPicPr>
          <p:cNvPr id="17410" name="Picture 2"/>
          <p:cNvPicPr>
            <a:picLocks noGrp="1" noChangeAspect="1" noChangeArrowheads="1"/>
          </p:cNvPicPr>
          <p:nvPr>
            <p:ph idx="1"/>
          </p:nvPr>
        </p:nvPicPr>
        <p:blipFill>
          <a:blip r:embed="rId3"/>
          <a:srcRect/>
          <a:stretch>
            <a:fillRect/>
          </a:stretch>
        </p:blipFill>
        <p:spPr bwMode="auto">
          <a:xfrm>
            <a:off x="228600" y="1295400"/>
            <a:ext cx="8686800" cy="5333999"/>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0" y="274638"/>
            <a:ext cx="2971800" cy="4449762"/>
          </a:xfrm>
        </p:spPr>
        <p:txBody>
          <a:bodyPr>
            <a:normAutofit/>
          </a:bodyPr>
          <a:lstStyle/>
          <a:p>
            <a:r>
              <a:rPr lang="en-US" sz="4000" dirty="0" err="1" smtClean="0"/>
              <a:t>Manorialism</a:t>
            </a:r>
            <a:r>
              <a:rPr lang="en-US" sz="4000" dirty="0" smtClean="0"/>
              <a:t>, Domestic Economy under Feudalism</a:t>
            </a:r>
            <a:endParaRPr lang="en-US" sz="4000" dirty="0"/>
          </a:p>
        </p:txBody>
      </p:sp>
      <p:pic>
        <p:nvPicPr>
          <p:cNvPr id="3074" name="Picture 2"/>
          <p:cNvPicPr>
            <a:picLocks noGrp="1" noChangeAspect="1" noChangeArrowheads="1"/>
          </p:cNvPicPr>
          <p:nvPr>
            <p:ph idx="1"/>
          </p:nvPr>
        </p:nvPicPr>
        <p:blipFill>
          <a:blip r:embed="rId3"/>
          <a:srcRect/>
          <a:stretch>
            <a:fillRect/>
          </a:stretch>
        </p:blipFill>
        <p:spPr bwMode="auto">
          <a:xfrm>
            <a:off x="457200" y="152400"/>
            <a:ext cx="5410200" cy="6400800"/>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438400" cy="3916362"/>
          </a:xfrm>
        </p:spPr>
        <p:txBody>
          <a:bodyPr>
            <a:normAutofit/>
          </a:bodyPr>
          <a:lstStyle/>
          <a:p>
            <a:r>
              <a:rPr lang="en-US" dirty="0" smtClean="0"/>
              <a:t>Adam Smith,</a:t>
            </a:r>
            <a:br>
              <a:rPr lang="en-US" dirty="0" smtClean="0"/>
            </a:br>
            <a:r>
              <a:rPr lang="en-US" dirty="0" smtClean="0"/>
              <a:t>Classical Economic Theory </a:t>
            </a:r>
            <a:endParaRPr lang="en-US" dirty="0"/>
          </a:p>
        </p:txBody>
      </p:sp>
      <p:pic>
        <p:nvPicPr>
          <p:cNvPr id="18434" name="Picture 2"/>
          <p:cNvPicPr>
            <a:picLocks noGrp="1" noChangeAspect="1" noChangeArrowheads="1"/>
          </p:cNvPicPr>
          <p:nvPr>
            <p:ph idx="1"/>
          </p:nvPr>
        </p:nvPicPr>
        <p:blipFill>
          <a:blip r:embed="rId3"/>
          <a:srcRect/>
          <a:stretch>
            <a:fillRect/>
          </a:stretch>
        </p:blipFill>
        <p:spPr bwMode="auto">
          <a:xfrm>
            <a:off x="3733800" y="228600"/>
            <a:ext cx="4648200" cy="6324600"/>
          </a:xfrm>
          <a:prstGeom prst="rect">
            <a:avLst/>
          </a:prstGeom>
          <a:noFill/>
          <a:ln w="9525">
            <a:solidFill>
              <a:schemeClr val="tx1">
                <a:lumMod val="85000"/>
                <a:lumOff val="15000"/>
              </a:schemeClr>
            </a:solid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0" y="274638"/>
            <a:ext cx="2209800" cy="3763962"/>
          </a:xfrm>
        </p:spPr>
        <p:txBody>
          <a:bodyPr>
            <a:normAutofit/>
          </a:bodyPr>
          <a:lstStyle/>
          <a:p>
            <a:r>
              <a:rPr lang="en-US" dirty="0" smtClean="0"/>
              <a:t>Robert Peel, </a:t>
            </a:r>
            <a:br>
              <a:rPr lang="en-US" dirty="0" smtClean="0"/>
            </a:br>
            <a:r>
              <a:rPr lang="en-US" dirty="0" smtClean="0"/>
              <a:t>repealed the Corn Laws</a:t>
            </a:r>
            <a:endParaRPr lang="en-US" dirty="0"/>
          </a:p>
        </p:txBody>
      </p:sp>
      <p:pic>
        <p:nvPicPr>
          <p:cNvPr id="19458" name="Picture 2"/>
          <p:cNvPicPr>
            <a:picLocks noGrp="1" noChangeAspect="1" noChangeArrowheads="1"/>
          </p:cNvPicPr>
          <p:nvPr>
            <p:ph idx="1"/>
          </p:nvPr>
        </p:nvPicPr>
        <p:blipFill>
          <a:blip r:embed="rId3"/>
          <a:srcRect/>
          <a:stretch>
            <a:fillRect/>
          </a:stretch>
        </p:blipFill>
        <p:spPr bwMode="auto">
          <a:xfrm>
            <a:off x="381000" y="381000"/>
            <a:ext cx="4724400" cy="6096000"/>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Tariffs Illustration</a:t>
            </a:r>
            <a:endParaRPr lang="en-US" dirty="0"/>
          </a:p>
        </p:txBody>
      </p:sp>
      <p:graphicFrame>
        <p:nvGraphicFramePr>
          <p:cNvPr id="4" name="Content Placeholder 3"/>
          <p:cNvGraphicFramePr>
            <a:graphicFrameLocks noGrp="1"/>
          </p:cNvGraphicFramePr>
          <p:nvPr>
            <p:ph idx="1"/>
          </p:nvPr>
        </p:nvGraphicFramePr>
        <p:xfrm>
          <a:off x="457200" y="1295400"/>
          <a:ext cx="8229600" cy="5181600"/>
        </p:xfrm>
        <a:graphic>
          <a:graphicData uri="http://schemas.openxmlformats.org/drawingml/2006/table">
            <a:tbl>
              <a:tblPr firstRow="1" bandRow="1">
                <a:tableStyleId>{5C22544A-7EE6-4342-B048-85BDC9FD1C3A}</a:tableStyleId>
              </a:tblPr>
              <a:tblGrid>
                <a:gridCol w="2743200"/>
                <a:gridCol w="2743200"/>
                <a:gridCol w="2743200"/>
              </a:tblGrid>
              <a:tr h="863600">
                <a:tc>
                  <a:txBody>
                    <a:bodyPr/>
                    <a:lstStyle/>
                    <a:p>
                      <a:r>
                        <a:rPr lang="en-US" sz="2400" dirty="0" smtClean="0"/>
                        <a:t>Sewing Machine </a:t>
                      </a:r>
                    </a:p>
                    <a:p>
                      <a:r>
                        <a:rPr lang="en-US" sz="2400" dirty="0" smtClean="0"/>
                        <a:t>(in</a:t>
                      </a:r>
                      <a:r>
                        <a:rPr lang="en-US" sz="2400" baseline="0" dirty="0" smtClean="0"/>
                        <a:t> $)</a:t>
                      </a:r>
                      <a:endParaRPr lang="en-US" sz="2400" dirty="0"/>
                    </a:p>
                  </a:txBody>
                  <a:tcPr/>
                </a:tc>
                <a:tc>
                  <a:txBody>
                    <a:bodyPr/>
                    <a:lstStyle/>
                    <a:p>
                      <a:r>
                        <a:rPr lang="en-US" sz="2400" dirty="0" smtClean="0"/>
                        <a:t>United States</a:t>
                      </a:r>
                      <a:endParaRPr lang="en-US" sz="2400" dirty="0"/>
                    </a:p>
                  </a:txBody>
                  <a:tcPr/>
                </a:tc>
                <a:tc>
                  <a:txBody>
                    <a:bodyPr/>
                    <a:lstStyle/>
                    <a:p>
                      <a:r>
                        <a:rPr lang="en-US" sz="2400" dirty="0" smtClean="0"/>
                        <a:t>Britain</a:t>
                      </a:r>
                      <a:endParaRPr lang="en-US" sz="2400" dirty="0"/>
                    </a:p>
                  </a:txBody>
                  <a:tcPr/>
                </a:tc>
              </a:tr>
              <a:tr h="863600">
                <a:tc>
                  <a:txBody>
                    <a:bodyPr/>
                    <a:lstStyle/>
                    <a:p>
                      <a:r>
                        <a:rPr lang="en-US" sz="2400" dirty="0" smtClean="0"/>
                        <a:t>Cost</a:t>
                      </a:r>
                      <a:r>
                        <a:rPr lang="en-US" sz="2400" baseline="0" dirty="0" smtClean="0"/>
                        <a:t> to Manufacture</a:t>
                      </a:r>
                      <a:endParaRPr lang="en-US" sz="2400" dirty="0"/>
                    </a:p>
                  </a:txBody>
                  <a:tcPr/>
                </a:tc>
                <a:tc>
                  <a:txBody>
                    <a:bodyPr/>
                    <a:lstStyle/>
                    <a:p>
                      <a:r>
                        <a:rPr lang="en-US" sz="2400" dirty="0" smtClean="0"/>
                        <a:t>     10</a:t>
                      </a:r>
                      <a:endParaRPr lang="en-US" sz="2400" dirty="0"/>
                    </a:p>
                  </a:txBody>
                  <a:tcPr/>
                </a:tc>
                <a:tc>
                  <a:txBody>
                    <a:bodyPr/>
                    <a:lstStyle/>
                    <a:p>
                      <a:r>
                        <a:rPr lang="en-US" sz="2400" dirty="0" smtClean="0"/>
                        <a:t>   5</a:t>
                      </a:r>
                      <a:endParaRPr lang="en-US" sz="2400" dirty="0"/>
                    </a:p>
                  </a:txBody>
                  <a:tcPr/>
                </a:tc>
              </a:tr>
              <a:tr h="863600">
                <a:tc>
                  <a:txBody>
                    <a:bodyPr/>
                    <a:lstStyle/>
                    <a:p>
                      <a:r>
                        <a:rPr lang="en-US" sz="2400" dirty="0" smtClean="0"/>
                        <a:t>Profit</a:t>
                      </a:r>
                      <a:endParaRPr lang="en-US" sz="2400" dirty="0"/>
                    </a:p>
                  </a:txBody>
                  <a:tcPr/>
                </a:tc>
                <a:tc>
                  <a:txBody>
                    <a:bodyPr/>
                    <a:lstStyle/>
                    <a:p>
                      <a:r>
                        <a:rPr lang="en-US" sz="2400" dirty="0" smtClean="0"/>
                        <a:t>       2</a:t>
                      </a:r>
                      <a:endParaRPr lang="en-US" sz="2400" dirty="0"/>
                    </a:p>
                  </a:txBody>
                  <a:tcPr/>
                </a:tc>
                <a:tc>
                  <a:txBody>
                    <a:bodyPr/>
                    <a:lstStyle/>
                    <a:p>
                      <a:r>
                        <a:rPr lang="en-US" sz="2400" dirty="0" smtClean="0"/>
                        <a:t>   2</a:t>
                      </a:r>
                    </a:p>
                    <a:p>
                      <a:endParaRPr lang="en-US" sz="2400" dirty="0" smtClean="0"/>
                    </a:p>
                  </a:txBody>
                  <a:tcPr/>
                </a:tc>
              </a:tr>
              <a:tr h="863600">
                <a:tc>
                  <a:txBody>
                    <a:bodyPr/>
                    <a:lstStyle/>
                    <a:p>
                      <a:r>
                        <a:rPr lang="en-US" sz="2400" dirty="0" smtClean="0"/>
                        <a:t>Cost of U.S. Consumer</a:t>
                      </a:r>
                      <a:endParaRPr lang="en-US" sz="2400" dirty="0"/>
                    </a:p>
                  </a:txBody>
                  <a:tcPr/>
                </a:tc>
                <a:tc>
                  <a:txBody>
                    <a:bodyPr/>
                    <a:lstStyle/>
                    <a:p>
                      <a:r>
                        <a:rPr lang="en-US" sz="2400" dirty="0" smtClean="0"/>
                        <a:t>     12</a:t>
                      </a:r>
                      <a:endParaRPr lang="en-US" sz="2400" dirty="0"/>
                    </a:p>
                  </a:txBody>
                  <a:tcPr/>
                </a:tc>
                <a:tc>
                  <a:txBody>
                    <a:bodyPr/>
                    <a:lstStyle/>
                    <a:p>
                      <a:r>
                        <a:rPr lang="en-US" sz="2400" dirty="0" smtClean="0"/>
                        <a:t>   7</a:t>
                      </a:r>
                      <a:endParaRPr lang="en-US" sz="2400" dirty="0"/>
                    </a:p>
                  </a:txBody>
                  <a:tcPr/>
                </a:tc>
              </a:tr>
              <a:tr h="863600">
                <a:tc>
                  <a:txBody>
                    <a:bodyPr/>
                    <a:lstStyle/>
                    <a:p>
                      <a:r>
                        <a:rPr lang="en-US" sz="2400" dirty="0" smtClean="0"/>
                        <a:t>U.S. Tariff Added</a:t>
                      </a:r>
                      <a:endParaRPr lang="en-US" sz="2400" dirty="0"/>
                    </a:p>
                  </a:txBody>
                  <a:tcPr/>
                </a:tc>
                <a:tc>
                  <a:txBody>
                    <a:bodyPr/>
                    <a:lstStyle/>
                    <a:p>
                      <a:r>
                        <a:rPr lang="en-US" sz="2400" dirty="0" smtClean="0"/>
                        <a:t>     </a:t>
                      </a:r>
                      <a:endParaRPr lang="en-US" sz="2400" dirty="0"/>
                    </a:p>
                  </a:txBody>
                  <a:tcPr/>
                </a:tc>
                <a:tc>
                  <a:txBody>
                    <a:bodyPr/>
                    <a:lstStyle/>
                    <a:p>
                      <a:r>
                        <a:rPr lang="en-US" sz="2400" dirty="0" smtClean="0"/>
                        <a:t> +6</a:t>
                      </a:r>
                      <a:endParaRPr lang="en-US" sz="2400" dirty="0"/>
                    </a:p>
                  </a:txBody>
                  <a:tcPr/>
                </a:tc>
              </a:tr>
              <a:tr h="863600">
                <a:tc>
                  <a:txBody>
                    <a:bodyPr/>
                    <a:lstStyle/>
                    <a:p>
                      <a:r>
                        <a:rPr lang="en-US" sz="2400" dirty="0" smtClean="0"/>
                        <a:t>New Cost to U.S. Consumer</a:t>
                      </a:r>
                      <a:endParaRPr lang="en-US" sz="2400" dirty="0"/>
                    </a:p>
                  </a:txBody>
                  <a:tcPr/>
                </a:tc>
                <a:tc>
                  <a:txBody>
                    <a:bodyPr/>
                    <a:lstStyle/>
                    <a:p>
                      <a:r>
                        <a:rPr lang="en-US" sz="2400" dirty="0" smtClean="0"/>
                        <a:t>     12</a:t>
                      </a:r>
                      <a:endParaRPr lang="en-US" sz="2400" dirty="0"/>
                    </a:p>
                  </a:txBody>
                  <a:tcPr/>
                </a:tc>
                <a:tc>
                  <a:txBody>
                    <a:bodyPr/>
                    <a:lstStyle/>
                    <a:p>
                      <a:r>
                        <a:rPr lang="en-US" sz="2400" dirty="0" smtClean="0"/>
                        <a:t>  13</a:t>
                      </a:r>
                      <a:endParaRPr lang="en-US" sz="2400" dirty="0"/>
                    </a:p>
                  </a:txBody>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Industrialization, Cotton Mill</a:t>
            </a:r>
            <a:endParaRPr lang="en-US" dirty="0"/>
          </a:p>
        </p:txBody>
      </p:sp>
      <p:pic>
        <p:nvPicPr>
          <p:cNvPr id="20482" name="Picture 2"/>
          <p:cNvPicPr>
            <a:picLocks noGrp="1" noChangeAspect="1" noChangeArrowheads="1"/>
          </p:cNvPicPr>
          <p:nvPr>
            <p:ph idx="1"/>
          </p:nvPr>
        </p:nvPicPr>
        <p:blipFill>
          <a:blip r:embed="rId3"/>
          <a:srcRect/>
          <a:stretch>
            <a:fillRect/>
          </a:stretch>
        </p:blipFill>
        <p:spPr bwMode="auto">
          <a:xfrm>
            <a:off x="457200" y="1143000"/>
            <a:ext cx="8153400" cy="5486400"/>
          </a:xfrm>
          <a:prstGeom prst="rect">
            <a:avLst/>
          </a:prstGeom>
          <a:noFill/>
          <a:ln w="9525">
            <a:solidFill>
              <a:schemeClr val="tx1">
                <a:lumMod val="85000"/>
                <a:lumOff val="15000"/>
              </a:schemeClr>
            </a:solid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5600" y="274638"/>
            <a:ext cx="1981200" cy="3154362"/>
          </a:xfrm>
        </p:spPr>
        <p:txBody>
          <a:bodyPr>
            <a:normAutofit/>
          </a:bodyPr>
          <a:lstStyle/>
          <a:p>
            <a:r>
              <a:rPr lang="en-US" dirty="0" smtClean="0"/>
              <a:t>Mass </a:t>
            </a:r>
            <a:r>
              <a:rPr lang="en-US" dirty="0" err="1" smtClean="0"/>
              <a:t>Produc-tion</a:t>
            </a:r>
            <a:r>
              <a:rPr lang="en-US" dirty="0" smtClean="0"/>
              <a:t> </a:t>
            </a:r>
            <a:endParaRPr lang="en-US" dirty="0"/>
          </a:p>
        </p:txBody>
      </p:sp>
      <p:pic>
        <p:nvPicPr>
          <p:cNvPr id="21506" name="Picture 2"/>
          <p:cNvPicPr>
            <a:picLocks noGrp="1" noChangeAspect="1" noChangeArrowheads="1"/>
          </p:cNvPicPr>
          <p:nvPr>
            <p:ph idx="1"/>
          </p:nvPr>
        </p:nvPicPr>
        <p:blipFill>
          <a:blip r:embed="rId3"/>
          <a:srcRect/>
          <a:stretch>
            <a:fillRect/>
          </a:stretch>
        </p:blipFill>
        <p:spPr bwMode="auto">
          <a:xfrm>
            <a:off x="381000" y="228600"/>
            <a:ext cx="6248400" cy="6324600"/>
          </a:xfrm>
          <a:prstGeom prst="rect">
            <a:avLst/>
          </a:prstGeom>
          <a:noFill/>
          <a:ln w="9525">
            <a:solidFill>
              <a:schemeClr val="tx1">
                <a:lumMod val="75000"/>
                <a:lumOff val="25000"/>
              </a:schemeClr>
            </a:solid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Labor Strike</a:t>
            </a:r>
            <a:endParaRPr lang="en-US" dirty="0"/>
          </a:p>
        </p:txBody>
      </p:sp>
      <p:pic>
        <p:nvPicPr>
          <p:cNvPr id="22530" name="Picture 2"/>
          <p:cNvPicPr>
            <a:picLocks noGrp="1" noChangeAspect="1" noChangeArrowheads="1"/>
          </p:cNvPicPr>
          <p:nvPr>
            <p:ph idx="1"/>
          </p:nvPr>
        </p:nvPicPr>
        <p:blipFill>
          <a:blip r:embed="rId3"/>
          <a:srcRect/>
          <a:stretch>
            <a:fillRect/>
          </a:stretch>
        </p:blipFill>
        <p:spPr bwMode="auto">
          <a:xfrm>
            <a:off x="457200" y="1143000"/>
            <a:ext cx="8305800" cy="5486400"/>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Gold Standard</a:t>
            </a:r>
            <a:endParaRPr lang="en-US" sz="6000" dirty="0"/>
          </a:p>
        </p:txBody>
      </p:sp>
      <p:pic>
        <p:nvPicPr>
          <p:cNvPr id="23554" name="Picture 2"/>
          <p:cNvPicPr>
            <a:picLocks noGrp="1" noChangeAspect="1" noChangeArrowheads="1"/>
          </p:cNvPicPr>
          <p:nvPr>
            <p:ph idx="1"/>
          </p:nvPr>
        </p:nvPicPr>
        <p:blipFill>
          <a:blip r:embed="rId3"/>
          <a:srcRect/>
          <a:stretch>
            <a:fillRect/>
          </a:stretch>
        </p:blipFill>
        <p:spPr bwMode="auto">
          <a:xfrm>
            <a:off x="381000" y="1981200"/>
            <a:ext cx="8381543" cy="4343400"/>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057400" cy="3306762"/>
          </a:xfrm>
        </p:spPr>
        <p:txBody>
          <a:bodyPr>
            <a:normAutofit/>
          </a:bodyPr>
          <a:lstStyle/>
          <a:p>
            <a:r>
              <a:rPr lang="en-US" dirty="0" smtClean="0"/>
              <a:t>Long </a:t>
            </a:r>
            <a:r>
              <a:rPr lang="en-US" dirty="0" err="1" smtClean="0"/>
              <a:t>Depres-sion</a:t>
            </a:r>
            <a:endParaRPr lang="en-US" dirty="0"/>
          </a:p>
        </p:txBody>
      </p:sp>
      <p:pic>
        <p:nvPicPr>
          <p:cNvPr id="24578" name="Picture 2"/>
          <p:cNvPicPr>
            <a:picLocks noGrp="1" noChangeAspect="1" noChangeArrowheads="1"/>
          </p:cNvPicPr>
          <p:nvPr>
            <p:ph idx="1"/>
          </p:nvPr>
        </p:nvPicPr>
        <p:blipFill>
          <a:blip r:embed="rId3"/>
          <a:srcRect/>
          <a:stretch>
            <a:fillRect/>
          </a:stretch>
        </p:blipFill>
        <p:spPr bwMode="auto">
          <a:xfrm>
            <a:off x="2819400" y="304800"/>
            <a:ext cx="5943600" cy="6172200"/>
          </a:xfrm>
          <a:prstGeom prst="rect">
            <a:avLst/>
          </a:prstGeom>
          <a:noFill/>
          <a:ln w="9525">
            <a:solidFill>
              <a:schemeClr val="tx1">
                <a:lumMod val="75000"/>
                <a:lumOff val="25000"/>
              </a:schemeClr>
            </a:solid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Silver and Gold Conflict in the U.S. (1873-1896) </a:t>
            </a:r>
            <a:endParaRPr lang="en-US" dirty="0"/>
          </a:p>
        </p:txBody>
      </p:sp>
      <p:graphicFrame>
        <p:nvGraphicFramePr>
          <p:cNvPr id="4" name="Content Placeholder 3"/>
          <p:cNvGraphicFramePr>
            <a:graphicFrameLocks noGrp="1"/>
          </p:cNvGraphicFramePr>
          <p:nvPr>
            <p:ph idx="1"/>
          </p:nvPr>
        </p:nvGraphicFramePr>
        <p:xfrm>
          <a:off x="457200" y="1600200"/>
          <a:ext cx="8229600" cy="4967720"/>
        </p:xfrm>
        <a:graphic>
          <a:graphicData uri="http://schemas.openxmlformats.org/drawingml/2006/table">
            <a:tbl>
              <a:tblPr firstRow="1" bandRow="1">
                <a:tableStyleId>{5C22544A-7EE6-4342-B048-85BDC9FD1C3A}</a:tableStyleId>
              </a:tblPr>
              <a:tblGrid>
                <a:gridCol w="4114800"/>
                <a:gridCol w="4114800"/>
              </a:tblGrid>
              <a:tr h="620680">
                <a:tc>
                  <a:txBody>
                    <a:bodyPr/>
                    <a:lstStyle/>
                    <a:p>
                      <a:r>
                        <a:rPr lang="en-US" sz="2400" dirty="0" smtClean="0"/>
                        <a:t>Free Silver</a:t>
                      </a:r>
                      <a:endParaRPr lang="en-US" sz="2400" dirty="0"/>
                    </a:p>
                  </a:txBody>
                  <a:tcPr/>
                </a:tc>
                <a:tc>
                  <a:txBody>
                    <a:bodyPr/>
                    <a:lstStyle/>
                    <a:p>
                      <a:r>
                        <a:rPr lang="en-US" sz="2400" dirty="0" smtClean="0"/>
                        <a:t>Gold</a:t>
                      </a:r>
                      <a:r>
                        <a:rPr lang="en-US" sz="2400" baseline="0" dirty="0" smtClean="0"/>
                        <a:t> Standard</a:t>
                      </a:r>
                      <a:endParaRPr lang="en-US" sz="2400" dirty="0"/>
                    </a:p>
                  </a:txBody>
                  <a:tcPr/>
                </a:tc>
              </a:tr>
              <a:tr h="503440">
                <a:tc>
                  <a:txBody>
                    <a:bodyPr/>
                    <a:lstStyle/>
                    <a:p>
                      <a:r>
                        <a:rPr lang="en-US" sz="2400" dirty="0" smtClean="0"/>
                        <a:t>Losers in the world economy</a:t>
                      </a:r>
                      <a:endParaRPr lang="en-US" sz="2400" dirty="0"/>
                    </a:p>
                  </a:txBody>
                  <a:tcPr/>
                </a:tc>
                <a:tc>
                  <a:txBody>
                    <a:bodyPr/>
                    <a:lstStyle/>
                    <a:p>
                      <a:r>
                        <a:rPr lang="en-US" sz="2400" dirty="0" smtClean="0"/>
                        <a:t>Winners in the world economy</a:t>
                      </a:r>
                      <a:endParaRPr lang="en-US" sz="2400" dirty="0"/>
                    </a:p>
                  </a:txBody>
                  <a:tcPr/>
                </a:tc>
              </a:tr>
              <a:tr h="503440">
                <a:tc>
                  <a:txBody>
                    <a:bodyPr/>
                    <a:lstStyle/>
                    <a:p>
                      <a:r>
                        <a:rPr lang="en-US" sz="2400" dirty="0" smtClean="0"/>
                        <a:t>Inflate the money supply</a:t>
                      </a:r>
                      <a:endParaRPr lang="en-US" sz="2400" dirty="0"/>
                    </a:p>
                  </a:txBody>
                  <a:tcPr/>
                </a:tc>
                <a:tc>
                  <a:txBody>
                    <a:bodyPr/>
                    <a:lstStyle/>
                    <a:p>
                      <a:r>
                        <a:rPr lang="en-US" sz="2400" dirty="0" smtClean="0"/>
                        <a:t>Deflate the money</a:t>
                      </a:r>
                      <a:r>
                        <a:rPr lang="en-US" sz="2400" baseline="0" dirty="0" smtClean="0"/>
                        <a:t> supply</a:t>
                      </a:r>
                      <a:endParaRPr lang="en-US" sz="2400" dirty="0"/>
                    </a:p>
                  </a:txBody>
                  <a:tcPr/>
                </a:tc>
              </a:tr>
              <a:tr h="503440">
                <a:tc>
                  <a:txBody>
                    <a:bodyPr/>
                    <a:lstStyle/>
                    <a:p>
                      <a:r>
                        <a:rPr lang="en-US" sz="2400" dirty="0" smtClean="0"/>
                        <a:t>Silver and gold standard</a:t>
                      </a:r>
                      <a:endParaRPr lang="en-US" sz="2400" dirty="0"/>
                    </a:p>
                  </a:txBody>
                  <a:tcPr/>
                </a:tc>
                <a:tc>
                  <a:txBody>
                    <a:bodyPr/>
                    <a:lstStyle/>
                    <a:p>
                      <a:r>
                        <a:rPr lang="en-US" sz="2400" dirty="0" smtClean="0"/>
                        <a:t>Gold</a:t>
                      </a:r>
                      <a:r>
                        <a:rPr lang="en-US" sz="2400" baseline="0" dirty="0" smtClean="0"/>
                        <a:t> standard</a:t>
                      </a:r>
                      <a:endParaRPr lang="en-US" sz="2400" dirty="0"/>
                    </a:p>
                  </a:txBody>
                  <a:tcPr/>
                </a:tc>
              </a:tr>
              <a:tr h="503440">
                <a:tc>
                  <a:txBody>
                    <a:bodyPr/>
                    <a:lstStyle/>
                    <a:p>
                      <a:r>
                        <a:rPr lang="en-US" sz="2400" dirty="0" smtClean="0"/>
                        <a:t>Debtors</a:t>
                      </a:r>
                      <a:endParaRPr lang="en-US" sz="2400" dirty="0"/>
                    </a:p>
                  </a:txBody>
                  <a:tcPr/>
                </a:tc>
                <a:tc>
                  <a:txBody>
                    <a:bodyPr/>
                    <a:lstStyle/>
                    <a:p>
                      <a:r>
                        <a:rPr lang="en-US" sz="2400" dirty="0" smtClean="0"/>
                        <a:t>Creditors</a:t>
                      </a:r>
                      <a:endParaRPr lang="en-US" sz="2400" dirty="0"/>
                    </a:p>
                  </a:txBody>
                  <a:tcPr/>
                </a:tc>
              </a:tr>
              <a:tr h="503440">
                <a:tc>
                  <a:txBody>
                    <a:bodyPr/>
                    <a:lstStyle/>
                    <a:p>
                      <a:r>
                        <a:rPr lang="en-US" sz="2400" dirty="0" smtClean="0"/>
                        <a:t>Rural</a:t>
                      </a:r>
                      <a:endParaRPr lang="en-US" sz="2400" dirty="0"/>
                    </a:p>
                  </a:txBody>
                  <a:tcPr/>
                </a:tc>
                <a:tc>
                  <a:txBody>
                    <a:bodyPr/>
                    <a:lstStyle/>
                    <a:p>
                      <a:r>
                        <a:rPr lang="en-US" sz="2400" dirty="0" smtClean="0"/>
                        <a:t>Cities</a:t>
                      </a:r>
                      <a:endParaRPr lang="en-US" sz="2400" dirty="0"/>
                    </a:p>
                  </a:txBody>
                  <a:tcPr/>
                </a:tc>
              </a:tr>
              <a:tr h="503440">
                <a:tc>
                  <a:txBody>
                    <a:bodyPr/>
                    <a:lstStyle/>
                    <a:p>
                      <a:r>
                        <a:rPr lang="en-US" sz="2400" dirty="0" smtClean="0"/>
                        <a:t>Free trade</a:t>
                      </a:r>
                      <a:endParaRPr lang="en-US" sz="2400" dirty="0"/>
                    </a:p>
                  </a:txBody>
                  <a:tcPr/>
                </a:tc>
                <a:tc>
                  <a:txBody>
                    <a:bodyPr/>
                    <a:lstStyle/>
                    <a:p>
                      <a:r>
                        <a:rPr lang="en-US" sz="2400" dirty="0" smtClean="0"/>
                        <a:t>Protective</a:t>
                      </a:r>
                      <a:r>
                        <a:rPr lang="en-US" sz="2400" baseline="0" dirty="0" smtClean="0"/>
                        <a:t> tariffs</a:t>
                      </a:r>
                    </a:p>
                  </a:txBody>
                  <a:tcPr/>
                </a:tc>
              </a:tr>
              <a:tr h="503440">
                <a:tc>
                  <a:txBody>
                    <a:bodyPr/>
                    <a:lstStyle/>
                    <a:p>
                      <a:r>
                        <a:rPr lang="en-US" sz="2400" dirty="0" smtClean="0"/>
                        <a:t>Farmers, miners</a:t>
                      </a:r>
                      <a:endParaRPr lang="en-US" sz="2400" dirty="0"/>
                    </a:p>
                  </a:txBody>
                  <a:tcPr/>
                </a:tc>
                <a:tc>
                  <a:txBody>
                    <a:bodyPr/>
                    <a:lstStyle/>
                    <a:p>
                      <a:r>
                        <a:rPr lang="en-US" sz="2400" dirty="0" smtClean="0"/>
                        <a:t>Business, bankers</a:t>
                      </a:r>
                      <a:endParaRPr lang="en-US" sz="2400" dirty="0"/>
                    </a:p>
                  </a:txBody>
                  <a:tcPr/>
                </a:tc>
              </a:tr>
              <a:tr h="503440">
                <a:tc>
                  <a:txBody>
                    <a:bodyPr/>
                    <a:lstStyle/>
                    <a:p>
                      <a:r>
                        <a:rPr lang="en-US" sz="2400" dirty="0" smtClean="0"/>
                        <a:t>South and West</a:t>
                      </a:r>
                      <a:endParaRPr lang="en-US" sz="2400" dirty="0"/>
                    </a:p>
                  </a:txBody>
                  <a:tcPr/>
                </a:tc>
                <a:tc>
                  <a:txBody>
                    <a:bodyPr/>
                    <a:lstStyle/>
                    <a:p>
                      <a:r>
                        <a:rPr lang="en-US" sz="2400" dirty="0" smtClean="0"/>
                        <a:t>Northeast and cities</a:t>
                      </a:r>
                      <a:r>
                        <a:rPr lang="en-US" sz="2400" baseline="0" dirty="0" smtClean="0"/>
                        <a:t> of Midwest</a:t>
                      </a:r>
                      <a:endParaRPr lang="en-US" sz="2400" dirty="0"/>
                    </a:p>
                  </a:txBody>
                  <a:tcPr/>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Debtors and Creditors/Deflation and Inflation in Money Supply</a:t>
            </a:r>
            <a:endParaRPr lang="en-US" dirty="0"/>
          </a:p>
        </p:txBody>
      </p:sp>
      <p:graphicFrame>
        <p:nvGraphicFramePr>
          <p:cNvPr id="4" name="Content Placeholder 3"/>
          <p:cNvGraphicFramePr>
            <a:graphicFrameLocks noGrp="1"/>
          </p:cNvGraphicFramePr>
          <p:nvPr>
            <p:ph idx="1"/>
          </p:nvPr>
        </p:nvGraphicFramePr>
        <p:xfrm>
          <a:off x="457200" y="1600201"/>
          <a:ext cx="8229600" cy="4785360"/>
        </p:xfrm>
        <a:graphic>
          <a:graphicData uri="http://schemas.openxmlformats.org/drawingml/2006/table">
            <a:tbl>
              <a:tblPr firstRow="1" bandRow="1">
                <a:tableStyleId>{5C22544A-7EE6-4342-B048-85BDC9FD1C3A}</a:tableStyleId>
              </a:tblPr>
              <a:tblGrid>
                <a:gridCol w="1295400"/>
                <a:gridCol w="1295400"/>
                <a:gridCol w="2133600"/>
                <a:gridCol w="1295400"/>
                <a:gridCol w="2209800"/>
              </a:tblGrid>
              <a:tr h="564776">
                <a:tc>
                  <a:txBody>
                    <a:bodyPr/>
                    <a:lstStyle/>
                    <a:p>
                      <a:r>
                        <a:rPr lang="en-US" dirty="0" smtClean="0"/>
                        <a:t>Amount Borrowed</a:t>
                      </a:r>
                      <a:endParaRPr lang="en-US" dirty="0"/>
                    </a:p>
                  </a:txBody>
                  <a:tcPr/>
                </a:tc>
                <a:tc>
                  <a:txBody>
                    <a:bodyPr/>
                    <a:lstStyle/>
                    <a:p>
                      <a:r>
                        <a:rPr lang="en-US" dirty="0" smtClean="0"/>
                        <a:t>Deflation 10%</a:t>
                      </a:r>
                    </a:p>
                    <a:p>
                      <a:r>
                        <a:rPr lang="en-US" sz="1800" dirty="0" smtClean="0"/>
                        <a:t>Money Now Worth</a:t>
                      </a:r>
                      <a:endParaRPr lang="en-US" sz="1800" dirty="0"/>
                    </a:p>
                  </a:txBody>
                  <a:tcPr/>
                </a:tc>
                <a:tc>
                  <a:txBody>
                    <a:bodyPr/>
                    <a:lstStyle/>
                    <a:p>
                      <a:r>
                        <a:rPr lang="en-US" dirty="0" smtClean="0"/>
                        <a:t>Who Benefits,</a:t>
                      </a:r>
                      <a:r>
                        <a:rPr lang="en-US" baseline="0" dirty="0" smtClean="0"/>
                        <a:t> Who Does Not Benefit</a:t>
                      </a:r>
                      <a:endParaRPr lang="en-US" dirty="0"/>
                    </a:p>
                  </a:txBody>
                  <a:tcPr/>
                </a:tc>
                <a:tc>
                  <a:txBody>
                    <a:bodyPr/>
                    <a:lstStyle/>
                    <a:p>
                      <a:r>
                        <a:rPr lang="en-US" dirty="0" smtClean="0"/>
                        <a:t>Inflation 10%</a:t>
                      </a:r>
                    </a:p>
                    <a:p>
                      <a:r>
                        <a:rPr lang="en-US" dirty="0" smtClean="0"/>
                        <a:t>Money Now Worth</a:t>
                      </a:r>
                      <a:endParaRPr lang="en-US" dirty="0"/>
                    </a:p>
                  </a:txBody>
                  <a:tcPr/>
                </a:tc>
                <a:tc>
                  <a:txBody>
                    <a:bodyPr/>
                    <a:lstStyle/>
                    <a:p>
                      <a:r>
                        <a:rPr lang="en-US" dirty="0" smtClean="0"/>
                        <a:t>Who Benefits Who Does Not Benefit</a:t>
                      </a:r>
                      <a:endParaRPr lang="en-US" dirty="0"/>
                    </a:p>
                  </a:txBody>
                  <a:tcPr/>
                </a:tc>
              </a:tr>
              <a:tr h="327212">
                <a:tc>
                  <a:txBody>
                    <a:bodyPr/>
                    <a:lstStyle/>
                    <a:p>
                      <a:r>
                        <a:rPr lang="en-US" dirty="0" smtClean="0"/>
                        <a:t>$100</a:t>
                      </a:r>
                      <a:endParaRPr lang="en-US" dirty="0"/>
                    </a:p>
                  </a:txBody>
                  <a:tcPr/>
                </a:tc>
                <a:tc>
                  <a:txBody>
                    <a:bodyPr/>
                    <a:lstStyle/>
                    <a:p>
                      <a:r>
                        <a:rPr lang="en-US" dirty="0" smtClean="0"/>
                        <a:t>$90</a:t>
                      </a:r>
                      <a:endParaRPr lang="en-US" dirty="0"/>
                    </a:p>
                  </a:txBody>
                  <a:tcPr/>
                </a:tc>
                <a:tc>
                  <a:txBody>
                    <a:bodyPr/>
                    <a:lstStyle/>
                    <a:p>
                      <a:r>
                        <a:rPr lang="en-US" sz="1600" dirty="0" smtClean="0"/>
                        <a:t>Creditors</a:t>
                      </a:r>
                      <a:r>
                        <a:rPr lang="en-US" sz="1600" baseline="0" dirty="0" smtClean="0"/>
                        <a:t> benefit from deflation since money paid back in deflated dollars. Money paid back = $100 plus interest</a:t>
                      </a:r>
                      <a:endParaRPr lang="en-US" sz="1600" dirty="0"/>
                    </a:p>
                  </a:txBody>
                  <a:tcPr/>
                </a:tc>
                <a:tc>
                  <a:txBody>
                    <a:bodyPr/>
                    <a:lstStyle/>
                    <a:p>
                      <a:r>
                        <a:rPr lang="en-US" dirty="0" smtClean="0"/>
                        <a:t>$110</a:t>
                      </a:r>
                      <a:endParaRPr lang="en-US" dirty="0"/>
                    </a:p>
                  </a:txBody>
                  <a:tcPr/>
                </a:tc>
                <a:tc>
                  <a:txBody>
                    <a:bodyPr/>
                    <a:lstStyle/>
                    <a:p>
                      <a:r>
                        <a:rPr lang="en-US" sz="1600" dirty="0" smtClean="0"/>
                        <a:t>Creditors do not benefit from inflation</a:t>
                      </a:r>
                      <a:r>
                        <a:rPr lang="en-US" sz="1600" baseline="0" dirty="0" smtClean="0"/>
                        <a:t> since money paid back in dollars worth less that when loaned. Money paid back = $100 plus interest</a:t>
                      </a:r>
                      <a:endParaRPr lang="en-US" sz="1600" dirty="0"/>
                    </a:p>
                  </a:txBody>
                  <a:tcPr/>
                </a:tc>
              </a:tr>
              <a:tr h="327212">
                <a:tc>
                  <a:txBody>
                    <a:bodyPr/>
                    <a:lstStyle/>
                    <a:p>
                      <a:r>
                        <a:rPr lang="en-US" dirty="0" smtClean="0"/>
                        <a:t>$200</a:t>
                      </a:r>
                      <a:endParaRPr lang="en-US" dirty="0"/>
                    </a:p>
                  </a:txBody>
                  <a:tcPr/>
                </a:tc>
                <a:tc>
                  <a:txBody>
                    <a:bodyPr/>
                    <a:lstStyle/>
                    <a:p>
                      <a:r>
                        <a:rPr lang="en-US" dirty="0" smtClean="0"/>
                        <a:t>$180</a:t>
                      </a:r>
                      <a:endParaRPr lang="en-US" dirty="0"/>
                    </a:p>
                  </a:txBody>
                  <a:tcPr/>
                </a:tc>
                <a:tc>
                  <a:txBody>
                    <a:bodyPr/>
                    <a:lstStyle/>
                    <a:p>
                      <a:r>
                        <a:rPr lang="en-US" sz="1600" dirty="0" smtClean="0"/>
                        <a:t>Debtors do not benefit from deflation,</a:t>
                      </a:r>
                      <a:r>
                        <a:rPr lang="en-US" sz="1600" baseline="0" dirty="0" smtClean="0"/>
                        <a:t> must come up with more money to pay back loan. Money paid back = $200 plus interest</a:t>
                      </a:r>
                      <a:endParaRPr lang="en-US" sz="1600" dirty="0"/>
                    </a:p>
                  </a:txBody>
                  <a:tcPr/>
                </a:tc>
                <a:tc>
                  <a:txBody>
                    <a:bodyPr/>
                    <a:lstStyle/>
                    <a:p>
                      <a:r>
                        <a:rPr lang="en-US" dirty="0" smtClean="0"/>
                        <a:t>$220</a:t>
                      </a:r>
                      <a:endParaRPr lang="en-US" dirty="0"/>
                    </a:p>
                  </a:txBody>
                  <a:tcPr/>
                </a:tc>
                <a:tc>
                  <a:txBody>
                    <a:bodyPr/>
                    <a:lstStyle/>
                    <a:p>
                      <a:r>
                        <a:rPr lang="en-US" sz="1600" dirty="0" smtClean="0"/>
                        <a:t>Debtors benefit from inflation since money is paid back in dollars</a:t>
                      </a:r>
                      <a:r>
                        <a:rPr lang="en-US" sz="1600" baseline="0" dirty="0" smtClean="0"/>
                        <a:t> worth more than when borrowed. Money paid back = $200 plus interest</a:t>
                      </a:r>
                      <a:endParaRPr lang="en-US" sz="1600" dirty="0"/>
                    </a:p>
                  </a:txBody>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4600" y="274638"/>
            <a:ext cx="2667000" cy="5059362"/>
          </a:xfrm>
        </p:spPr>
        <p:txBody>
          <a:bodyPr>
            <a:normAutofit/>
          </a:bodyPr>
          <a:lstStyle/>
          <a:p>
            <a:r>
              <a:rPr lang="en-US" dirty="0" smtClean="0"/>
              <a:t>Medieval European Manor, note the  Commons</a:t>
            </a:r>
            <a:endParaRPr lang="en-US" dirty="0"/>
          </a:p>
        </p:txBody>
      </p:sp>
      <p:pic>
        <p:nvPicPr>
          <p:cNvPr id="6146" name="Picture 2"/>
          <p:cNvPicPr>
            <a:picLocks noGrp="1" noChangeAspect="1" noChangeArrowheads="1"/>
          </p:cNvPicPr>
          <p:nvPr>
            <p:ph idx="1"/>
          </p:nvPr>
        </p:nvPicPr>
        <p:blipFill>
          <a:blip r:embed="rId3"/>
          <a:srcRect/>
          <a:stretch>
            <a:fillRect/>
          </a:stretch>
        </p:blipFill>
        <p:spPr bwMode="auto">
          <a:xfrm>
            <a:off x="228600" y="152400"/>
            <a:ext cx="5867400" cy="6400800"/>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4600" y="274638"/>
            <a:ext cx="2362200" cy="2697162"/>
          </a:xfrm>
        </p:spPr>
        <p:txBody>
          <a:bodyPr>
            <a:normAutofit fontScale="90000"/>
          </a:bodyPr>
          <a:lstStyle/>
          <a:p>
            <a:r>
              <a:rPr lang="en-US" dirty="0" smtClean="0"/>
              <a:t>The White Man’s Burden</a:t>
            </a:r>
            <a:endParaRPr lang="en-US" dirty="0"/>
          </a:p>
        </p:txBody>
      </p:sp>
      <p:pic>
        <p:nvPicPr>
          <p:cNvPr id="1026" name="Picture 2"/>
          <p:cNvPicPr>
            <a:picLocks noGrp="1" noChangeAspect="1" noChangeArrowheads="1"/>
          </p:cNvPicPr>
          <p:nvPr>
            <p:ph idx="1"/>
          </p:nvPr>
        </p:nvPicPr>
        <p:blipFill>
          <a:blip r:embed="rId3"/>
          <a:srcRect/>
          <a:stretch>
            <a:fillRect/>
          </a:stretch>
        </p:blipFill>
        <p:spPr bwMode="auto">
          <a:xfrm>
            <a:off x="381000" y="228600"/>
            <a:ext cx="5638800" cy="6324600"/>
          </a:xfrm>
          <a:prstGeom prst="rect">
            <a:avLst/>
          </a:prstGeom>
          <a:noFill/>
          <a:ln w="9525">
            <a:solidFill>
              <a:schemeClr val="tx1">
                <a:lumMod val="85000"/>
                <a:lumOff val="15000"/>
              </a:schemeClr>
            </a:solid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2743200" cy="2468562"/>
          </a:xfrm>
        </p:spPr>
        <p:txBody>
          <a:bodyPr>
            <a:normAutofit fontScale="90000"/>
          </a:bodyPr>
          <a:lstStyle/>
          <a:p>
            <a:r>
              <a:rPr lang="en-US" dirty="0" smtClean="0"/>
              <a:t>Imperialism,</a:t>
            </a:r>
            <a:br>
              <a:rPr lang="en-US" dirty="0" smtClean="0"/>
            </a:br>
            <a:r>
              <a:rPr lang="en-US" sz="4900" dirty="0" smtClean="0"/>
              <a:t>Cecil Rhodes</a:t>
            </a:r>
            <a:endParaRPr lang="en-US" sz="4900" dirty="0"/>
          </a:p>
        </p:txBody>
      </p:sp>
      <p:pic>
        <p:nvPicPr>
          <p:cNvPr id="2050" name="Picture 2"/>
          <p:cNvPicPr>
            <a:picLocks noGrp="1" noChangeAspect="1" noChangeArrowheads="1"/>
          </p:cNvPicPr>
          <p:nvPr>
            <p:ph idx="1"/>
          </p:nvPr>
        </p:nvPicPr>
        <p:blipFill>
          <a:blip r:embed="rId3"/>
          <a:srcRect/>
          <a:stretch>
            <a:fillRect/>
          </a:stretch>
        </p:blipFill>
        <p:spPr bwMode="auto">
          <a:xfrm>
            <a:off x="3276600" y="304800"/>
            <a:ext cx="5410200" cy="6324600"/>
          </a:xfrm>
          <a:prstGeom prst="rect">
            <a:avLst/>
          </a:prstGeom>
          <a:noFill/>
          <a:ln w="9525">
            <a:solidFill>
              <a:schemeClr val="tx1">
                <a:lumMod val="75000"/>
                <a:lumOff val="25000"/>
              </a:schemeClr>
            </a:solid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srcRect/>
          <a:stretch>
            <a:fillRect/>
          </a:stretch>
        </p:blipFill>
        <p:spPr bwMode="auto">
          <a:xfrm>
            <a:off x="152400" y="152400"/>
            <a:ext cx="8610600" cy="6477000"/>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Golden Era of Capitalism, </a:t>
            </a:r>
            <a:br>
              <a:rPr lang="en-US" dirty="0" smtClean="0"/>
            </a:br>
            <a:r>
              <a:rPr lang="en-US" dirty="0" smtClean="0"/>
              <a:t>Farming in Oklahoma </a:t>
            </a:r>
            <a:endParaRPr lang="en-US" dirty="0"/>
          </a:p>
        </p:txBody>
      </p:sp>
      <p:pic>
        <p:nvPicPr>
          <p:cNvPr id="3074" name="Picture 2"/>
          <p:cNvPicPr>
            <a:picLocks noGrp="1" noChangeAspect="1" noChangeArrowheads="1"/>
          </p:cNvPicPr>
          <p:nvPr>
            <p:ph idx="1"/>
          </p:nvPr>
        </p:nvPicPr>
        <p:blipFill>
          <a:blip r:embed="rId3"/>
          <a:srcRect/>
          <a:stretch>
            <a:fillRect/>
          </a:stretch>
        </p:blipFill>
        <p:spPr bwMode="auto">
          <a:xfrm>
            <a:off x="304800" y="1600200"/>
            <a:ext cx="8458200" cy="5029200"/>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58200" cy="914400"/>
          </a:xfrm>
        </p:spPr>
        <p:txBody>
          <a:bodyPr>
            <a:normAutofit/>
          </a:bodyPr>
          <a:lstStyle/>
          <a:p>
            <a:r>
              <a:rPr lang="en-US" dirty="0" smtClean="0"/>
              <a:t>Paris International Exposition 1900</a:t>
            </a:r>
            <a:endParaRPr lang="en-US" dirty="0"/>
          </a:p>
        </p:txBody>
      </p:sp>
      <p:pic>
        <p:nvPicPr>
          <p:cNvPr id="4098" name="Picture 2"/>
          <p:cNvPicPr>
            <a:picLocks noGrp="1" noChangeAspect="1" noChangeArrowheads="1"/>
          </p:cNvPicPr>
          <p:nvPr>
            <p:ph idx="1"/>
          </p:nvPr>
        </p:nvPicPr>
        <p:blipFill>
          <a:blip r:embed="rId3"/>
          <a:srcRect/>
          <a:stretch>
            <a:fillRect/>
          </a:stretch>
        </p:blipFill>
        <p:spPr bwMode="auto">
          <a:xfrm>
            <a:off x="304800" y="1143000"/>
            <a:ext cx="8382000" cy="5410200"/>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1"/>
            <a:ext cx="7772400" cy="2076450"/>
          </a:xfrm>
        </p:spPr>
        <p:txBody>
          <a:bodyPr>
            <a:normAutofit fontScale="90000"/>
          </a:bodyPr>
          <a:lstStyle/>
          <a:p>
            <a:r>
              <a:rPr lang="en-US" sz="6700" dirty="0" smtClean="0"/>
              <a:t>The Early Twentieth Century Economy</a:t>
            </a:r>
            <a:r>
              <a:rPr lang="en-US" dirty="0" smtClean="0"/>
              <a:t/>
            </a:r>
            <a:br>
              <a:rPr lang="en-US" dirty="0" smtClean="0"/>
            </a:br>
            <a:endParaRPr lang="en-US" dirty="0"/>
          </a:p>
        </p:txBody>
      </p:sp>
      <p:sp>
        <p:nvSpPr>
          <p:cNvPr id="3" name="Subtitle 2"/>
          <p:cNvSpPr>
            <a:spLocks noGrp="1"/>
          </p:cNvSpPr>
          <p:nvPr>
            <p:ph type="subTitle" idx="1"/>
          </p:nvPr>
        </p:nvSpPr>
        <p:spPr/>
        <p:txBody>
          <a:bodyPr>
            <a:normAutofit/>
          </a:bodyPr>
          <a:lstStyle/>
          <a:p>
            <a:r>
              <a:rPr lang="en-US" sz="6000" dirty="0" smtClean="0">
                <a:solidFill>
                  <a:schemeClr val="tx1"/>
                </a:solidFill>
              </a:rPr>
              <a:t>1914-1945</a:t>
            </a:r>
            <a:endParaRPr lang="en-US" sz="6000" dirty="0">
              <a:solidFill>
                <a:schemeClr val="tx1"/>
              </a:solidFill>
            </a:endParaRPr>
          </a:p>
        </p:txBody>
      </p:sp>
    </p:spTree>
    <p:extLst>
      <p:ext uri="{BB962C8B-B14F-4D97-AF65-F5344CB8AC3E}">
        <p14:creationId xmlns:p14="http://schemas.microsoft.com/office/powerpoint/2010/main" val="2115632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Russia’s Tsar Nicolas, among World War I Troops</a:t>
            </a:r>
            <a:endParaRPr lang="en-US" dirty="0"/>
          </a:p>
        </p:txBody>
      </p:sp>
      <p:pic>
        <p:nvPicPr>
          <p:cNvPr id="2050" name="Picture 2"/>
          <p:cNvPicPr>
            <a:picLocks noGrp="1" noChangeAspect="1" noChangeArrowheads="1"/>
          </p:cNvPicPr>
          <p:nvPr>
            <p:ph idx="1"/>
          </p:nvPr>
        </p:nvPicPr>
        <p:blipFill>
          <a:blip r:embed="rId3"/>
          <a:srcRect/>
          <a:stretch>
            <a:fillRect/>
          </a:stretch>
        </p:blipFill>
        <p:spPr bwMode="auto">
          <a:xfrm>
            <a:off x="457200" y="1371600"/>
            <a:ext cx="8305800" cy="5334000"/>
          </a:xfrm>
          <a:prstGeom prst="rect">
            <a:avLst/>
          </a:prstGeom>
          <a:noFill/>
          <a:ln w="9525">
            <a:noFill/>
            <a:miter lim="800000"/>
            <a:headEnd/>
            <a:tailEnd/>
          </a:ln>
          <a:effectLst/>
        </p:spPr>
      </p:pic>
    </p:spTree>
    <p:extLst>
      <p:ext uri="{BB962C8B-B14F-4D97-AF65-F5344CB8AC3E}">
        <p14:creationId xmlns:p14="http://schemas.microsoft.com/office/powerpoint/2010/main" val="5238826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2209800" cy="4373562"/>
          </a:xfrm>
        </p:spPr>
        <p:txBody>
          <a:bodyPr>
            <a:normAutofit fontScale="90000"/>
          </a:bodyPr>
          <a:lstStyle/>
          <a:p>
            <a:r>
              <a:rPr lang="en-US" dirty="0" smtClean="0"/>
              <a:t>End World War I, signing Treaty of Versailles</a:t>
            </a:r>
            <a:endParaRPr lang="en-US" dirty="0"/>
          </a:p>
        </p:txBody>
      </p:sp>
      <p:pic>
        <p:nvPicPr>
          <p:cNvPr id="1026" name="Picture 2"/>
          <p:cNvPicPr>
            <a:picLocks noGrp="1" noChangeAspect="1" noChangeArrowheads="1"/>
          </p:cNvPicPr>
          <p:nvPr>
            <p:ph idx="1"/>
          </p:nvPr>
        </p:nvPicPr>
        <p:blipFill>
          <a:blip r:embed="rId3"/>
          <a:srcRect/>
          <a:stretch>
            <a:fillRect/>
          </a:stretch>
        </p:blipFill>
        <p:spPr bwMode="auto">
          <a:xfrm>
            <a:off x="2971800" y="228600"/>
            <a:ext cx="5867400" cy="6400800"/>
          </a:xfrm>
          <a:prstGeom prst="rect">
            <a:avLst/>
          </a:prstGeom>
          <a:noFill/>
          <a:ln w="9525">
            <a:solidFill>
              <a:srgbClr val="FFC000"/>
            </a:solidFill>
            <a:miter lim="800000"/>
            <a:headEnd/>
            <a:tailEnd/>
          </a:ln>
          <a:effectLst/>
        </p:spPr>
      </p:pic>
    </p:spTree>
    <p:extLst>
      <p:ext uri="{BB962C8B-B14F-4D97-AF65-F5344CB8AC3E}">
        <p14:creationId xmlns:p14="http://schemas.microsoft.com/office/powerpoint/2010/main" val="42040108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dirty="0" smtClean="0"/>
              <a:t>Germany, Hyper-Inflation, 1920s</a:t>
            </a:r>
            <a:endParaRPr lang="en-US" dirty="0"/>
          </a:p>
        </p:txBody>
      </p:sp>
      <p:pic>
        <p:nvPicPr>
          <p:cNvPr id="3074" name="Picture 2"/>
          <p:cNvPicPr>
            <a:picLocks noGrp="1" noChangeAspect="1" noChangeArrowheads="1"/>
          </p:cNvPicPr>
          <p:nvPr>
            <p:ph idx="1"/>
          </p:nvPr>
        </p:nvPicPr>
        <p:blipFill>
          <a:blip r:embed="rId3"/>
          <a:srcRect/>
          <a:stretch>
            <a:fillRect/>
          </a:stretch>
        </p:blipFill>
        <p:spPr bwMode="auto">
          <a:xfrm>
            <a:off x="990600" y="1524000"/>
            <a:ext cx="7315200" cy="4876800"/>
          </a:xfrm>
          <a:prstGeom prst="rect">
            <a:avLst/>
          </a:prstGeom>
          <a:noFill/>
          <a:ln w="9525">
            <a:noFill/>
            <a:miter lim="800000"/>
            <a:headEnd/>
            <a:tailEnd/>
          </a:ln>
          <a:effectLst/>
        </p:spPr>
      </p:pic>
    </p:spTree>
    <p:extLst>
      <p:ext uri="{BB962C8B-B14F-4D97-AF65-F5344CB8AC3E}">
        <p14:creationId xmlns:p14="http://schemas.microsoft.com/office/powerpoint/2010/main" val="18661706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err="1" smtClean="0"/>
              <a:t>Fordism</a:t>
            </a:r>
            <a:r>
              <a:rPr lang="en-US" dirty="0" smtClean="0"/>
              <a:t> in U.S., 1928</a:t>
            </a:r>
            <a:endParaRPr lang="en-US" dirty="0"/>
          </a:p>
        </p:txBody>
      </p:sp>
      <p:pic>
        <p:nvPicPr>
          <p:cNvPr id="5122" name="Picture 2"/>
          <p:cNvPicPr>
            <a:picLocks noGrp="1" noChangeAspect="1" noChangeArrowheads="1"/>
          </p:cNvPicPr>
          <p:nvPr>
            <p:ph idx="1"/>
          </p:nvPr>
        </p:nvPicPr>
        <p:blipFill>
          <a:blip r:embed="rId3"/>
          <a:srcRect/>
          <a:stretch>
            <a:fillRect/>
          </a:stretch>
        </p:blipFill>
        <p:spPr bwMode="auto">
          <a:xfrm>
            <a:off x="381000" y="1143000"/>
            <a:ext cx="8381999" cy="5410200"/>
          </a:xfrm>
          <a:prstGeom prst="rect">
            <a:avLst/>
          </a:prstGeom>
          <a:noFill/>
          <a:ln w="9525">
            <a:noFill/>
            <a:miter lim="800000"/>
            <a:headEnd/>
            <a:tailEnd/>
          </a:ln>
          <a:effectLst/>
        </p:spPr>
      </p:pic>
    </p:spTree>
    <p:extLst>
      <p:ext uri="{BB962C8B-B14F-4D97-AF65-F5344CB8AC3E}">
        <p14:creationId xmlns:p14="http://schemas.microsoft.com/office/powerpoint/2010/main" val="1536562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dirty="0" smtClean="0"/>
              <a:t>Western European Economy </a:t>
            </a:r>
            <a:br>
              <a:rPr lang="en-US" dirty="0" smtClean="0"/>
            </a:br>
            <a:r>
              <a:rPr lang="en-US" dirty="0" smtClean="0"/>
              <a:t>Prior to 1500</a:t>
            </a:r>
            <a:endParaRPr lang="en-US" dirty="0"/>
          </a:p>
        </p:txBody>
      </p:sp>
      <p:pic>
        <p:nvPicPr>
          <p:cNvPr id="1026" name="Picture 2"/>
          <p:cNvPicPr>
            <a:picLocks noGrp="1" noChangeAspect="1" noChangeArrowheads="1"/>
          </p:cNvPicPr>
          <p:nvPr>
            <p:ph idx="1"/>
          </p:nvPr>
        </p:nvPicPr>
        <p:blipFill>
          <a:blip r:embed="rId3"/>
          <a:srcRect/>
          <a:stretch>
            <a:fillRect/>
          </a:stretch>
        </p:blipFill>
        <p:spPr bwMode="auto">
          <a:xfrm>
            <a:off x="304800" y="1447800"/>
            <a:ext cx="8534400" cy="5181600"/>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Depression in Berlin, 1931</a:t>
            </a:r>
            <a:endParaRPr lang="en-US" dirty="0"/>
          </a:p>
        </p:txBody>
      </p:sp>
      <p:pic>
        <p:nvPicPr>
          <p:cNvPr id="4098" name="Picture 2"/>
          <p:cNvPicPr>
            <a:picLocks noGrp="1" noChangeAspect="1" noChangeArrowheads="1"/>
          </p:cNvPicPr>
          <p:nvPr>
            <p:ph idx="1"/>
          </p:nvPr>
        </p:nvPicPr>
        <p:blipFill>
          <a:blip r:embed="rId3"/>
          <a:srcRect/>
          <a:stretch>
            <a:fillRect/>
          </a:stretch>
        </p:blipFill>
        <p:spPr bwMode="auto">
          <a:xfrm>
            <a:off x="381000" y="990600"/>
            <a:ext cx="8458200" cy="5715000"/>
          </a:xfrm>
          <a:prstGeom prst="rect">
            <a:avLst/>
          </a:prstGeom>
          <a:noFill/>
          <a:ln w="9525">
            <a:noFill/>
            <a:miter lim="800000"/>
            <a:headEnd/>
            <a:tailEnd/>
          </a:ln>
          <a:effectLst/>
        </p:spPr>
      </p:pic>
    </p:spTree>
    <p:extLst>
      <p:ext uri="{BB962C8B-B14F-4D97-AF65-F5344CB8AC3E}">
        <p14:creationId xmlns:p14="http://schemas.microsoft.com/office/powerpoint/2010/main" val="40239087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Rise of Extreme Right in Germany</a:t>
            </a:r>
            <a:endParaRPr lang="en-US" dirty="0"/>
          </a:p>
        </p:txBody>
      </p:sp>
      <p:pic>
        <p:nvPicPr>
          <p:cNvPr id="6146" name="Picture 2"/>
          <p:cNvPicPr>
            <a:picLocks noGrp="1" noChangeAspect="1" noChangeArrowheads="1"/>
          </p:cNvPicPr>
          <p:nvPr>
            <p:ph idx="1"/>
          </p:nvPr>
        </p:nvPicPr>
        <p:blipFill>
          <a:blip r:embed="rId3"/>
          <a:srcRect/>
          <a:stretch>
            <a:fillRect/>
          </a:stretch>
        </p:blipFill>
        <p:spPr bwMode="auto">
          <a:xfrm>
            <a:off x="533400" y="1143000"/>
            <a:ext cx="8077199" cy="5410200"/>
          </a:xfrm>
          <a:prstGeom prst="rect">
            <a:avLst/>
          </a:prstGeom>
          <a:noFill/>
          <a:ln w="9525">
            <a:noFill/>
            <a:miter lim="800000"/>
            <a:headEnd/>
            <a:tailEnd/>
          </a:ln>
          <a:effectLst/>
        </p:spPr>
      </p:pic>
    </p:spTree>
    <p:extLst>
      <p:ext uri="{BB962C8B-B14F-4D97-AF65-F5344CB8AC3E}">
        <p14:creationId xmlns:p14="http://schemas.microsoft.com/office/powerpoint/2010/main" val="39284960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Economic Nationalism in Argentina</a:t>
            </a:r>
            <a:endParaRPr lang="en-US" dirty="0"/>
          </a:p>
        </p:txBody>
      </p:sp>
      <p:pic>
        <p:nvPicPr>
          <p:cNvPr id="7170" name="Picture 2"/>
          <p:cNvPicPr>
            <a:picLocks noGrp="1" noChangeAspect="1" noChangeArrowheads="1"/>
          </p:cNvPicPr>
          <p:nvPr>
            <p:ph idx="1"/>
          </p:nvPr>
        </p:nvPicPr>
        <p:blipFill>
          <a:blip r:embed="rId3"/>
          <a:srcRect/>
          <a:stretch>
            <a:fillRect/>
          </a:stretch>
        </p:blipFill>
        <p:spPr bwMode="auto">
          <a:xfrm>
            <a:off x="457200" y="1219200"/>
            <a:ext cx="8382000" cy="5334000"/>
          </a:xfrm>
          <a:prstGeom prst="rect">
            <a:avLst/>
          </a:prstGeom>
          <a:noFill/>
          <a:ln w="9525">
            <a:solidFill>
              <a:schemeClr val="tx1">
                <a:lumMod val="50000"/>
                <a:lumOff val="50000"/>
              </a:schemeClr>
            </a:solidFill>
            <a:miter lim="800000"/>
            <a:headEnd/>
            <a:tailEnd/>
          </a:ln>
          <a:effectLst/>
        </p:spPr>
      </p:pic>
    </p:spTree>
    <p:extLst>
      <p:ext uri="{BB962C8B-B14F-4D97-AF65-F5344CB8AC3E}">
        <p14:creationId xmlns:p14="http://schemas.microsoft.com/office/powerpoint/2010/main" val="5694739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Social Democracy, New Deal, U.S.</a:t>
            </a:r>
            <a:endParaRPr lang="en-US" dirty="0"/>
          </a:p>
        </p:txBody>
      </p:sp>
      <p:pic>
        <p:nvPicPr>
          <p:cNvPr id="8194" name="Picture 2"/>
          <p:cNvPicPr>
            <a:picLocks noGrp="1" noChangeAspect="1" noChangeArrowheads="1"/>
          </p:cNvPicPr>
          <p:nvPr>
            <p:ph idx="1"/>
          </p:nvPr>
        </p:nvPicPr>
        <p:blipFill>
          <a:blip r:embed="rId3"/>
          <a:srcRect/>
          <a:stretch>
            <a:fillRect/>
          </a:stretch>
        </p:blipFill>
        <p:spPr bwMode="auto">
          <a:xfrm>
            <a:off x="381000" y="1143000"/>
            <a:ext cx="8305800" cy="5410200"/>
          </a:xfrm>
          <a:prstGeom prst="rect">
            <a:avLst/>
          </a:prstGeom>
          <a:noFill/>
          <a:ln w="9525">
            <a:noFill/>
            <a:miter lim="800000"/>
            <a:headEnd/>
            <a:tailEnd/>
          </a:ln>
          <a:effectLst/>
        </p:spPr>
      </p:pic>
    </p:spTree>
    <p:extLst>
      <p:ext uri="{BB962C8B-B14F-4D97-AF65-F5344CB8AC3E}">
        <p14:creationId xmlns:p14="http://schemas.microsoft.com/office/powerpoint/2010/main" val="5199144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295401"/>
            <a:ext cx="7772400" cy="2057399"/>
          </a:xfrm>
        </p:spPr>
        <p:txBody>
          <a:bodyPr>
            <a:noAutofit/>
          </a:bodyPr>
          <a:lstStyle/>
          <a:p>
            <a:r>
              <a:rPr lang="en-US" sz="6000" dirty="0" smtClean="0"/>
              <a:t>The Post World War II Economy </a:t>
            </a:r>
            <a:endParaRPr lang="en-US" sz="6000" dirty="0"/>
          </a:p>
        </p:txBody>
      </p:sp>
      <p:sp>
        <p:nvSpPr>
          <p:cNvPr id="5" name="Subtitle 4"/>
          <p:cNvSpPr>
            <a:spLocks noGrp="1"/>
          </p:cNvSpPr>
          <p:nvPr>
            <p:ph type="subTitle" idx="1"/>
          </p:nvPr>
        </p:nvSpPr>
        <p:spPr/>
        <p:txBody>
          <a:bodyPr>
            <a:normAutofit/>
          </a:bodyPr>
          <a:lstStyle/>
          <a:p>
            <a:r>
              <a:rPr lang="en-US" sz="6000" dirty="0" smtClean="0">
                <a:solidFill>
                  <a:schemeClr val="tx1"/>
                </a:solidFill>
              </a:rPr>
              <a:t>1945 – 1970s</a:t>
            </a:r>
            <a:endParaRPr lang="en-US" sz="6000" dirty="0">
              <a:solidFill>
                <a:schemeClr val="tx1"/>
              </a:solidFill>
            </a:endParaRPr>
          </a:p>
        </p:txBody>
      </p:sp>
    </p:spTree>
    <p:extLst>
      <p:ext uri="{BB962C8B-B14F-4D97-AF65-F5344CB8AC3E}">
        <p14:creationId xmlns:p14="http://schemas.microsoft.com/office/powerpoint/2010/main" val="38554980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dirty="0" smtClean="0"/>
              <a:t>The Post-World War II Economic Or</a:t>
            </a:r>
            <a:endParaRPr lang="en-US" dirty="0"/>
          </a:p>
        </p:txBody>
      </p:sp>
      <p:pic>
        <p:nvPicPr>
          <p:cNvPr id="9218" name="Picture 2"/>
          <p:cNvPicPr>
            <a:picLocks noGrp="1" noChangeAspect="1" noChangeArrowheads="1"/>
          </p:cNvPicPr>
          <p:nvPr>
            <p:ph idx="1"/>
          </p:nvPr>
        </p:nvPicPr>
        <p:blipFill>
          <a:blip r:embed="rId3"/>
          <a:srcRect/>
          <a:stretch>
            <a:fillRect/>
          </a:stretch>
        </p:blipFill>
        <p:spPr bwMode="auto">
          <a:xfrm>
            <a:off x="457200" y="1143000"/>
            <a:ext cx="8229599" cy="5334000"/>
          </a:xfrm>
          <a:prstGeom prst="rect">
            <a:avLst/>
          </a:prstGeom>
          <a:noFill/>
          <a:ln w="9525">
            <a:noFill/>
            <a:miter lim="800000"/>
            <a:headEnd/>
            <a:tailEnd/>
          </a:ln>
          <a:effectLst/>
        </p:spPr>
      </p:pic>
    </p:spTree>
    <p:extLst>
      <p:ext uri="{BB962C8B-B14F-4D97-AF65-F5344CB8AC3E}">
        <p14:creationId xmlns:p14="http://schemas.microsoft.com/office/powerpoint/2010/main" val="26576669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9800" y="274638"/>
            <a:ext cx="2895600" cy="4144962"/>
          </a:xfrm>
        </p:spPr>
        <p:txBody>
          <a:bodyPr>
            <a:normAutofit/>
          </a:bodyPr>
          <a:lstStyle/>
          <a:p>
            <a:r>
              <a:rPr lang="en-US" dirty="0" smtClean="0"/>
              <a:t>Bretton Woods </a:t>
            </a:r>
            <a:r>
              <a:rPr lang="en-US" dirty="0" err="1" smtClean="0"/>
              <a:t>ConferenceKeynes</a:t>
            </a:r>
            <a:r>
              <a:rPr lang="en-US" dirty="0" smtClean="0"/>
              <a:t> and White</a:t>
            </a:r>
            <a:endParaRPr lang="en-US" dirty="0"/>
          </a:p>
        </p:txBody>
      </p:sp>
      <p:pic>
        <p:nvPicPr>
          <p:cNvPr id="10242" name="Picture 2"/>
          <p:cNvPicPr>
            <a:picLocks noGrp="1" noChangeAspect="1" noChangeArrowheads="1"/>
          </p:cNvPicPr>
          <p:nvPr>
            <p:ph idx="1"/>
          </p:nvPr>
        </p:nvPicPr>
        <p:blipFill>
          <a:blip r:embed="rId3"/>
          <a:srcRect/>
          <a:stretch>
            <a:fillRect/>
          </a:stretch>
        </p:blipFill>
        <p:spPr bwMode="auto">
          <a:xfrm>
            <a:off x="304800" y="381000"/>
            <a:ext cx="5410200" cy="6096000"/>
          </a:xfrm>
          <a:prstGeom prst="rect">
            <a:avLst/>
          </a:prstGeom>
          <a:noFill/>
          <a:ln w="9525">
            <a:noFill/>
            <a:miter lim="800000"/>
            <a:headEnd/>
            <a:tailEnd/>
          </a:ln>
          <a:effectLst/>
        </p:spPr>
      </p:pic>
    </p:spTree>
    <p:extLst>
      <p:ext uri="{BB962C8B-B14F-4D97-AF65-F5344CB8AC3E}">
        <p14:creationId xmlns:p14="http://schemas.microsoft.com/office/powerpoint/2010/main" val="42479882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381001"/>
            <a:ext cx="7772400" cy="1676399"/>
          </a:xfrm>
        </p:spPr>
        <p:txBody>
          <a:bodyPr/>
          <a:lstStyle/>
          <a:p>
            <a:r>
              <a:rPr lang="en-US" dirty="0" smtClean="0"/>
              <a:t>The Golden Age: </a:t>
            </a:r>
            <a:br>
              <a:rPr lang="en-US" dirty="0" smtClean="0"/>
            </a:br>
            <a:r>
              <a:rPr lang="en-US" dirty="0" smtClean="0"/>
              <a:t>The Post-War Years</a:t>
            </a:r>
            <a:endParaRPr lang="en-US" dirty="0"/>
          </a:p>
        </p:txBody>
      </p:sp>
      <p:sp>
        <p:nvSpPr>
          <p:cNvPr id="7" name="Subtitle 6"/>
          <p:cNvSpPr>
            <a:spLocks noGrp="1"/>
          </p:cNvSpPr>
          <p:nvPr>
            <p:ph type="subTitle" idx="1"/>
          </p:nvPr>
        </p:nvSpPr>
        <p:spPr>
          <a:xfrm>
            <a:off x="609600" y="2286000"/>
            <a:ext cx="8153400" cy="4038600"/>
          </a:xfrm>
          <a:ln>
            <a:solidFill>
              <a:schemeClr val="tx1">
                <a:lumMod val="85000"/>
                <a:lumOff val="15000"/>
              </a:schemeClr>
            </a:solidFill>
          </a:ln>
        </p:spPr>
        <p:txBody>
          <a:bodyPr>
            <a:noAutofit/>
          </a:bodyPr>
          <a:lstStyle/>
          <a:p>
            <a:r>
              <a:rPr lang="en-US" sz="4400" dirty="0" smtClean="0">
                <a:solidFill>
                  <a:schemeClr val="tx1"/>
                </a:solidFill>
              </a:rPr>
              <a:t>The Golden Age of Capitalism</a:t>
            </a:r>
          </a:p>
          <a:p>
            <a:r>
              <a:rPr lang="en-US" sz="4400" dirty="0" smtClean="0">
                <a:solidFill>
                  <a:schemeClr val="tx1"/>
                </a:solidFill>
              </a:rPr>
              <a:t>The Golden Age of Communism/Socialism</a:t>
            </a:r>
          </a:p>
          <a:p>
            <a:r>
              <a:rPr lang="en-US" sz="4400" dirty="0" smtClean="0">
                <a:solidFill>
                  <a:schemeClr val="tx1"/>
                </a:solidFill>
              </a:rPr>
              <a:t>The Golden Age for the Middle and Periphery Countries</a:t>
            </a:r>
            <a:endParaRPr lang="en-US" sz="4400" dirty="0">
              <a:solidFill>
                <a:schemeClr val="tx1"/>
              </a:solidFill>
            </a:endParaRPr>
          </a:p>
        </p:txBody>
      </p:sp>
    </p:spTree>
    <p:extLst>
      <p:ext uri="{BB962C8B-B14F-4D97-AF65-F5344CB8AC3E}">
        <p14:creationId xmlns:p14="http://schemas.microsoft.com/office/powerpoint/2010/main" val="37112014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3657600" cy="4144962"/>
          </a:xfrm>
        </p:spPr>
        <p:txBody>
          <a:bodyPr>
            <a:normAutofit/>
          </a:bodyPr>
          <a:lstStyle/>
          <a:p>
            <a:r>
              <a:rPr lang="en-US" dirty="0" smtClean="0"/>
              <a:t>The Golden Age of Capitalism,</a:t>
            </a:r>
            <a:br>
              <a:rPr lang="en-US" dirty="0" smtClean="0"/>
            </a:br>
            <a:r>
              <a:rPr lang="en-US" dirty="0" smtClean="0"/>
              <a:t>the Marshall Plan</a:t>
            </a:r>
            <a:endParaRPr lang="en-US" dirty="0"/>
          </a:p>
        </p:txBody>
      </p:sp>
      <p:pic>
        <p:nvPicPr>
          <p:cNvPr id="11266" name="Picture 2"/>
          <p:cNvPicPr>
            <a:picLocks noGrp="1" noChangeAspect="1" noChangeArrowheads="1"/>
          </p:cNvPicPr>
          <p:nvPr>
            <p:ph idx="1"/>
          </p:nvPr>
        </p:nvPicPr>
        <p:blipFill>
          <a:blip r:embed="rId3"/>
          <a:srcRect/>
          <a:stretch>
            <a:fillRect/>
          </a:stretch>
        </p:blipFill>
        <p:spPr bwMode="auto">
          <a:xfrm>
            <a:off x="4114800" y="304800"/>
            <a:ext cx="4661468" cy="6324600"/>
          </a:xfrm>
          <a:prstGeom prst="rect">
            <a:avLst/>
          </a:prstGeom>
          <a:noFill/>
          <a:ln w="9525">
            <a:solidFill>
              <a:srgbClr val="FF0000"/>
            </a:solidFill>
            <a:miter lim="800000"/>
            <a:headEnd/>
            <a:tailEnd/>
          </a:ln>
          <a:effectLst/>
        </p:spPr>
      </p:pic>
    </p:spTree>
    <p:extLst>
      <p:ext uri="{BB962C8B-B14F-4D97-AF65-F5344CB8AC3E}">
        <p14:creationId xmlns:p14="http://schemas.microsoft.com/office/powerpoint/2010/main" val="13960894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dirty="0" smtClean="0"/>
              <a:t>Organization for Economic Cooperation and Development (OECD) </a:t>
            </a:r>
            <a:endParaRPr lang="en-US" dirty="0"/>
          </a:p>
        </p:txBody>
      </p:sp>
      <p:pic>
        <p:nvPicPr>
          <p:cNvPr id="12291" name="Picture 3"/>
          <p:cNvPicPr>
            <a:picLocks noGrp="1" noChangeAspect="1" noChangeArrowheads="1"/>
          </p:cNvPicPr>
          <p:nvPr>
            <p:ph idx="1"/>
          </p:nvPr>
        </p:nvPicPr>
        <p:blipFill>
          <a:blip r:embed="rId3"/>
          <a:srcRect/>
          <a:stretch>
            <a:fillRect/>
          </a:stretch>
        </p:blipFill>
        <p:spPr bwMode="auto">
          <a:xfrm>
            <a:off x="304800" y="1447800"/>
            <a:ext cx="8610600" cy="5257800"/>
          </a:xfrm>
          <a:prstGeom prst="rect">
            <a:avLst/>
          </a:prstGeom>
          <a:noFill/>
          <a:ln w="9525">
            <a:noFill/>
            <a:miter lim="800000"/>
            <a:headEnd/>
            <a:tailEnd/>
          </a:ln>
          <a:effectLst/>
        </p:spPr>
      </p:pic>
    </p:spTree>
    <p:extLst>
      <p:ext uri="{BB962C8B-B14F-4D97-AF65-F5344CB8AC3E}">
        <p14:creationId xmlns:p14="http://schemas.microsoft.com/office/powerpoint/2010/main" val="1731951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Guild Signs, Europe</a:t>
            </a:r>
            <a:endParaRPr lang="en-US" dirty="0"/>
          </a:p>
        </p:txBody>
      </p:sp>
      <p:pic>
        <p:nvPicPr>
          <p:cNvPr id="2050" name="Picture 2"/>
          <p:cNvPicPr>
            <a:picLocks noGrp="1" noChangeAspect="1" noChangeArrowheads="1"/>
          </p:cNvPicPr>
          <p:nvPr>
            <p:ph idx="1"/>
          </p:nvPr>
        </p:nvPicPr>
        <p:blipFill>
          <a:blip r:embed="rId3"/>
          <a:srcRect/>
          <a:stretch>
            <a:fillRect/>
          </a:stretch>
        </p:blipFill>
        <p:spPr bwMode="auto">
          <a:xfrm>
            <a:off x="2133600" y="1295400"/>
            <a:ext cx="5064133" cy="5257800"/>
          </a:xfrm>
          <a:prstGeom prst="rect">
            <a:avLst/>
          </a:prstGeom>
          <a:noFill/>
          <a:ln w="9525">
            <a:solidFill>
              <a:srgbClr val="FFC000"/>
            </a:solid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3"/>
          <a:srcRect/>
          <a:stretch>
            <a:fillRect/>
          </a:stretch>
        </p:blipFill>
        <p:spPr bwMode="auto">
          <a:xfrm>
            <a:off x="304800" y="533400"/>
            <a:ext cx="5715000" cy="5943600"/>
          </a:xfrm>
          <a:prstGeom prst="rect">
            <a:avLst/>
          </a:prstGeom>
          <a:noFill/>
          <a:ln w="9525">
            <a:noFill/>
            <a:miter lim="800000"/>
            <a:headEnd/>
            <a:tailEnd/>
          </a:ln>
          <a:effectLst/>
        </p:spPr>
      </p:pic>
      <p:sp>
        <p:nvSpPr>
          <p:cNvPr id="2" name="Title 1"/>
          <p:cNvSpPr>
            <a:spLocks noGrp="1"/>
          </p:cNvSpPr>
          <p:nvPr>
            <p:ph type="title"/>
          </p:nvPr>
        </p:nvSpPr>
        <p:spPr>
          <a:xfrm>
            <a:off x="5791200" y="274638"/>
            <a:ext cx="3124200" cy="3459162"/>
          </a:xfrm>
        </p:spPr>
        <p:txBody>
          <a:bodyPr>
            <a:normAutofit/>
          </a:bodyPr>
          <a:lstStyle/>
          <a:p>
            <a:r>
              <a:rPr lang="en-US" dirty="0" smtClean="0"/>
              <a:t>The Golden Age of </a:t>
            </a:r>
            <a:br>
              <a:rPr lang="en-US" dirty="0" smtClean="0"/>
            </a:br>
            <a:r>
              <a:rPr lang="en-US" dirty="0" smtClean="0"/>
              <a:t>Socialism/</a:t>
            </a:r>
            <a:br>
              <a:rPr lang="en-US" dirty="0" smtClean="0"/>
            </a:br>
            <a:r>
              <a:rPr lang="en-US" dirty="0" smtClean="0"/>
              <a:t>Communism</a:t>
            </a:r>
            <a:endParaRPr lang="en-US" dirty="0"/>
          </a:p>
        </p:txBody>
      </p:sp>
    </p:spTree>
    <p:extLst>
      <p:ext uri="{BB962C8B-B14F-4D97-AF65-F5344CB8AC3E}">
        <p14:creationId xmlns:p14="http://schemas.microsoft.com/office/powerpoint/2010/main" val="8648790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Capitalism v. Communism </a:t>
            </a:r>
            <a:endParaRPr lang="en-US" dirty="0"/>
          </a:p>
        </p:txBody>
      </p:sp>
      <p:pic>
        <p:nvPicPr>
          <p:cNvPr id="14338" name="Picture 2"/>
          <p:cNvPicPr>
            <a:picLocks noGrp="1" noChangeAspect="1" noChangeArrowheads="1"/>
          </p:cNvPicPr>
          <p:nvPr>
            <p:ph idx="1"/>
          </p:nvPr>
        </p:nvPicPr>
        <p:blipFill>
          <a:blip r:embed="rId3"/>
          <a:srcRect/>
          <a:stretch>
            <a:fillRect/>
          </a:stretch>
        </p:blipFill>
        <p:spPr bwMode="auto">
          <a:xfrm>
            <a:off x="533400" y="1219200"/>
            <a:ext cx="8153400" cy="5410200"/>
          </a:xfrm>
          <a:prstGeom prst="rect">
            <a:avLst/>
          </a:prstGeom>
          <a:noFill/>
          <a:ln w="9525">
            <a:solidFill>
              <a:schemeClr val="tx1">
                <a:lumMod val="85000"/>
                <a:lumOff val="15000"/>
              </a:schemeClr>
            </a:solidFill>
            <a:miter lim="800000"/>
            <a:headEnd/>
            <a:tailEnd/>
          </a:ln>
          <a:effectLst/>
        </p:spPr>
      </p:pic>
    </p:spTree>
    <p:extLst>
      <p:ext uri="{BB962C8B-B14F-4D97-AF65-F5344CB8AC3E}">
        <p14:creationId xmlns:p14="http://schemas.microsoft.com/office/powerpoint/2010/main" val="11207492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Golden Age: Middle Nations</a:t>
            </a:r>
            <a:endParaRPr lang="en-US" dirty="0"/>
          </a:p>
        </p:txBody>
      </p:sp>
      <p:pic>
        <p:nvPicPr>
          <p:cNvPr id="15362" name="Picture 2"/>
          <p:cNvPicPr>
            <a:picLocks noGrp="1" noChangeAspect="1" noChangeArrowheads="1"/>
          </p:cNvPicPr>
          <p:nvPr>
            <p:ph idx="1"/>
          </p:nvPr>
        </p:nvPicPr>
        <p:blipFill>
          <a:blip r:embed="rId3"/>
          <a:srcRect/>
          <a:stretch>
            <a:fillRect/>
          </a:stretch>
        </p:blipFill>
        <p:spPr bwMode="auto">
          <a:xfrm>
            <a:off x="457200" y="1143000"/>
            <a:ext cx="8153400" cy="5410200"/>
          </a:xfrm>
          <a:prstGeom prst="rect">
            <a:avLst/>
          </a:prstGeom>
          <a:noFill/>
          <a:ln w="9525">
            <a:noFill/>
            <a:miter lim="800000"/>
            <a:headEnd/>
            <a:tailEnd/>
          </a:ln>
          <a:effectLst/>
        </p:spPr>
      </p:pic>
    </p:spTree>
    <p:extLst>
      <p:ext uri="{BB962C8B-B14F-4D97-AF65-F5344CB8AC3E}">
        <p14:creationId xmlns:p14="http://schemas.microsoft.com/office/powerpoint/2010/main" val="12504756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dirty="0" smtClean="0"/>
              <a:t>Golden Age: Middle Countries</a:t>
            </a:r>
            <a:br>
              <a:rPr lang="en-US" dirty="0" smtClean="0"/>
            </a:br>
            <a:r>
              <a:rPr lang="en-US" dirty="0" smtClean="0"/>
              <a:t>Export Oriented Industrialization </a:t>
            </a:r>
            <a:endParaRPr lang="en-US" dirty="0"/>
          </a:p>
        </p:txBody>
      </p:sp>
      <p:pic>
        <p:nvPicPr>
          <p:cNvPr id="16386" name="Picture 2"/>
          <p:cNvPicPr>
            <a:picLocks noGrp="1" noChangeAspect="1" noChangeArrowheads="1"/>
          </p:cNvPicPr>
          <p:nvPr>
            <p:ph idx="1"/>
          </p:nvPr>
        </p:nvPicPr>
        <p:blipFill>
          <a:blip r:embed="rId3"/>
          <a:srcRect/>
          <a:stretch>
            <a:fillRect/>
          </a:stretch>
        </p:blipFill>
        <p:spPr bwMode="auto">
          <a:xfrm>
            <a:off x="533400" y="1371600"/>
            <a:ext cx="8077200" cy="5257800"/>
          </a:xfrm>
          <a:prstGeom prst="rect">
            <a:avLst/>
          </a:prstGeom>
          <a:noFill/>
          <a:ln w="9525">
            <a:noFill/>
            <a:miter lim="800000"/>
            <a:headEnd/>
            <a:tailEnd/>
          </a:ln>
          <a:effectLst/>
        </p:spPr>
      </p:pic>
    </p:spTree>
    <p:extLst>
      <p:ext uri="{BB962C8B-B14F-4D97-AF65-F5344CB8AC3E}">
        <p14:creationId xmlns:p14="http://schemas.microsoft.com/office/powerpoint/2010/main" val="8084926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The Crisis of the 1970s</a:t>
            </a:r>
            <a:endParaRPr lang="en-US" sz="5400" dirty="0"/>
          </a:p>
        </p:txBody>
      </p:sp>
      <p:sp>
        <p:nvSpPr>
          <p:cNvPr id="4" name="Content Placeholder 3"/>
          <p:cNvSpPr>
            <a:spLocks noGrp="1"/>
          </p:cNvSpPr>
          <p:nvPr>
            <p:ph sz="half" idx="1"/>
          </p:nvPr>
        </p:nvSpPr>
        <p:spPr/>
        <p:txBody>
          <a:bodyPr>
            <a:normAutofit/>
          </a:bodyPr>
          <a:lstStyle/>
          <a:p>
            <a:pPr marL="514350" indent="-514350">
              <a:buAutoNum type="arabicPeriod"/>
            </a:pPr>
            <a:r>
              <a:rPr lang="en-US" sz="3200" dirty="0" smtClean="0"/>
              <a:t>The Dollar and Gold</a:t>
            </a:r>
          </a:p>
          <a:p>
            <a:pPr marL="514350" indent="-514350">
              <a:buAutoNum type="arabicPeriod"/>
            </a:pPr>
            <a:r>
              <a:rPr lang="en-US" sz="3200" dirty="0" smtClean="0"/>
              <a:t>International Financial Flows</a:t>
            </a:r>
          </a:p>
          <a:p>
            <a:pPr marL="514350" indent="-514350">
              <a:buAutoNum type="arabicPeriod"/>
            </a:pPr>
            <a:r>
              <a:rPr lang="en-US" sz="3200" dirty="0" smtClean="0"/>
              <a:t>Overcapacity</a:t>
            </a:r>
          </a:p>
          <a:p>
            <a:pPr marL="514350" indent="-514350">
              <a:buAutoNum type="arabicPeriod"/>
            </a:pPr>
            <a:r>
              <a:rPr lang="en-US" sz="3200" dirty="0" smtClean="0"/>
              <a:t>Stagflation</a:t>
            </a:r>
          </a:p>
          <a:p>
            <a:pPr marL="514350" indent="-514350">
              <a:buAutoNum type="arabicPeriod"/>
            </a:pPr>
            <a:r>
              <a:rPr lang="en-US" sz="3200" dirty="0" smtClean="0"/>
              <a:t>Low Labor Productivity</a:t>
            </a:r>
          </a:p>
          <a:p>
            <a:pPr marL="514350" indent="-514350">
              <a:buAutoNum type="arabicPeriod"/>
            </a:pPr>
            <a:r>
              <a:rPr lang="en-US" sz="3200" dirty="0" smtClean="0"/>
              <a:t>Oil</a:t>
            </a:r>
            <a:endParaRPr lang="en-US" sz="3200" dirty="0"/>
          </a:p>
        </p:txBody>
      </p:sp>
      <p:sp>
        <p:nvSpPr>
          <p:cNvPr id="5" name="Content Placeholder 4"/>
          <p:cNvSpPr>
            <a:spLocks noGrp="1"/>
          </p:cNvSpPr>
          <p:nvPr>
            <p:ph sz="half" idx="2"/>
          </p:nvPr>
        </p:nvSpPr>
        <p:spPr/>
        <p:txBody>
          <a:bodyPr>
            <a:normAutofit/>
          </a:bodyPr>
          <a:lstStyle/>
          <a:p>
            <a:pPr marL="514350" indent="-514350">
              <a:buNone/>
            </a:pPr>
            <a:r>
              <a:rPr lang="en-US" sz="3200" dirty="0" smtClean="0"/>
              <a:t>7.  Decline of U.S. International Authority</a:t>
            </a:r>
          </a:p>
          <a:p>
            <a:pPr marL="514350" indent="-514350">
              <a:buNone/>
            </a:pPr>
            <a:r>
              <a:rPr lang="en-US" sz="3200" dirty="0" smtClean="0"/>
              <a:t>8.  Social Movements in the U.S.</a:t>
            </a:r>
          </a:p>
          <a:p>
            <a:pPr marL="514350" indent="-514350">
              <a:buNone/>
            </a:pPr>
            <a:r>
              <a:rPr lang="en-US" sz="3200" dirty="0" smtClean="0"/>
              <a:t>9.  Debt and Poverty in Middle and Periphery Nations</a:t>
            </a:r>
            <a:endParaRPr lang="en-US" sz="3200" dirty="0"/>
          </a:p>
        </p:txBody>
      </p:sp>
    </p:spTree>
    <p:extLst>
      <p:ext uri="{BB962C8B-B14F-4D97-AF65-F5344CB8AC3E}">
        <p14:creationId xmlns:p14="http://schemas.microsoft.com/office/powerpoint/2010/main" val="28394619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944562"/>
          </a:xfrm>
        </p:spPr>
        <p:txBody>
          <a:bodyPr/>
          <a:lstStyle/>
          <a:p>
            <a:r>
              <a:rPr lang="en-US" dirty="0" smtClean="0"/>
              <a:t>The Dollar and Gold</a:t>
            </a:r>
            <a:endParaRPr lang="en-US" dirty="0"/>
          </a:p>
        </p:txBody>
      </p:sp>
      <p:pic>
        <p:nvPicPr>
          <p:cNvPr id="17410" name="Picture 2"/>
          <p:cNvPicPr>
            <a:picLocks noGrp="1" noChangeAspect="1" noChangeArrowheads="1"/>
          </p:cNvPicPr>
          <p:nvPr>
            <p:ph idx="1"/>
          </p:nvPr>
        </p:nvPicPr>
        <p:blipFill>
          <a:blip r:embed="rId3"/>
          <a:srcRect/>
          <a:stretch>
            <a:fillRect/>
          </a:stretch>
        </p:blipFill>
        <p:spPr bwMode="auto">
          <a:xfrm>
            <a:off x="457200" y="1371600"/>
            <a:ext cx="8229600" cy="5105400"/>
          </a:xfrm>
          <a:prstGeom prst="rect">
            <a:avLst/>
          </a:prstGeom>
          <a:noFill/>
          <a:ln w="9525">
            <a:noFill/>
            <a:miter lim="800000"/>
            <a:headEnd/>
            <a:tailEnd/>
          </a:ln>
          <a:effectLst/>
        </p:spPr>
      </p:pic>
    </p:spTree>
    <p:extLst>
      <p:ext uri="{BB962C8B-B14F-4D97-AF65-F5344CB8AC3E}">
        <p14:creationId xmlns:p14="http://schemas.microsoft.com/office/powerpoint/2010/main" val="25275895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Oil in the 1970s</a:t>
            </a:r>
            <a:endParaRPr lang="en-US" dirty="0"/>
          </a:p>
        </p:txBody>
      </p:sp>
      <p:pic>
        <p:nvPicPr>
          <p:cNvPr id="18434" name="Picture 2"/>
          <p:cNvPicPr>
            <a:picLocks noGrp="1" noChangeAspect="1" noChangeArrowheads="1"/>
          </p:cNvPicPr>
          <p:nvPr>
            <p:ph idx="1"/>
          </p:nvPr>
        </p:nvPicPr>
        <p:blipFill>
          <a:blip r:embed="rId3"/>
          <a:srcRect/>
          <a:stretch>
            <a:fillRect/>
          </a:stretch>
        </p:blipFill>
        <p:spPr bwMode="auto">
          <a:xfrm>
            <a:off x="304800" y="1143000"/>
            <a:ext cx="8458200" cy="5579942"/>
          </a:xfrm>
          <a:prstGeom prst="rect">
            <a:avLst/>
          </a:prstGeom>
          <a:noFill/>
          <a:ln w="9525">
            <a:solidFill>
              <a:schemeClr val="tx1">
                <a:lumMod val="50000"/>
                <a:lumOff val="50000"/>
              </a:schemeClr>
            </a:solidFill>
            <a:miter lim="800000"/>
            <a:headEnd/>
            <a:tailEnd/>
          </a:ln>
          <a:effectLst/>
        </p:spPr>
      </p:pic>
    </p:spTree>
    <p:extLst>
      <p:ext uri="{BB962C8B-B14F-4D97-AF65-F5344CB8AC3E}">
        <p14:creationId xmlns:p14="http://schemas.microsoft.com/office/powerpoint/2010/main" val="19258416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Debt and Poverty in Periphery</a:t>
            </a:r>
            <a:endParaRPr lang="en-US" dirty="0"/>
          </a:p>
        </p:txBody>
      </p:sp>
      <p:pic>
        <p:nvPicPr>
          <p:cNvPr id="19458" name="Picture 2"/>
          <p:cNvPicPr>
            <a:picLocks noGrp="1" noChangeAspect="1" noChangeArrowheads="1"/>
          </p:cNvPicPr>
          <p:nvPr>
            <p:ph idx="1"/>
          </p:nvPr>
        </p:nvPicPr>
        <p:blipFill>
          <a:blip r:embed="rId3"/>
          <a:srcRect/>
          <a:stretch>
            <a:fillRect/>
          </a:stretch>
        </p:blipFill>
        <p:spPr bwMode="auto">
          <a:xfrm>
            <a:off x="228600" y="990600"/>
            <a:ext cx="8686800" cy="5638800"/>
          </a:xfrm>
          <a:prstGeom prst="rect">
            <a:avLst/>
          </a:prstGeom>
          <a:noFill/>
          <a:ln w="9525">
            <a:noFill/>
            <a:miter lim="800000"/>
            <a:headEnd/>
            <a:tailEnd/>
          </a:ln>
          <a:effectLst/>
        </p:spPr>
      </p:pic>
    </p:spTree>
    <p:extLst>
      <p:ext uri="{BB962C8B-B14F-4D97-AF65-F5344CB8AC3E}">
        <p14:creationId xmlns:p14="http://schemas.microsoft.com/office/powerpoint/2010/main" val="24708413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Shift to the Right</a:t>
            </a:r>
            <a:endParaRPr lang="en-US" dirty="0"/>
          </a:p>
        </p:txBody>
      </p:sp>
      <p:pic>
        <p:nvPicPr>
          <p:cNvPr id="20482" name="Picture 2"/>
          <p:cNvPicPr>
            <a:picLocks noGrp="1" noChangeAspect="1" noChangeArrowheads="1"/>
          </p:cNvPicPr>
          <p:nvPr>
            <p:ph idx="1"/>
          </p:nvPr>
        </p:nvPicPr>
        <p:blipFill>
          <a:blip r:embed="rId3"/>
          <a:srcRect/>
          <a:stretch>
            <a:fillRect/>
          </a:stretch>
        </p:blipFill>
        <p:spPr bwMode="auto">
          <a:xfrm>
            <a:off x="1676400" y="1371600"/>
            <a:ext cx="5791200" cy="4953000"/>
          </a:xfrm>
          <a:prstGeom prst="rect">
            <a:avLst/>
          </a:prstGeom>
          <a:noFill/>
          <a:ln w="9525">
            <a:solidFill>
              <a:srgbClr val="FF0000"/>
            </a:solidFill>
            <a:miter lim="800000"/>
            <a:headEnd/>
            <a:tailEnd/>
          </a:ln>
          <a:effectLst/>
        </p:spPr>
      </p:pic>
    </p:spTree>
    <p:extLst>
      <p:ext uri="{BB962C8B-B14F-4D97-AF65-F5344CB8AC3E}">
        <p14:creationId xmlns:p14="http://schemas.microsoft.com/office/powerpoint/2010/main" val="4106269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Columbus’ Voyages</a:t>
            </a:r>
            <a:endParaRPr lang="en-US" dirty="0"/>
          </a:p>
        </p:txBody>
      </p:sp>
      <p:pic>
        <p:nvPicPr>
          <p:cNvPr id="4098" name="Picture 2"/>
          <p:cNvPicPr>
            <a:picLocks noGrp="1" noChangeAspect="1" noChangeArrowheads="1"/>
          </p:cNvPicPr>
          <p:nvPr>
            <p:ph idx="1"/>
          </p:nvPr>
        </p:nvPicPr>
        <p:blipFill>
          <a:blip r:embed="rId3"/>
          <a:srcRect/>
          <a:stretch>
            <a:fillRect/>
          </a:stretch>
        </p:blipFill>
        <p:spPr bwMode="auto">
          <a:xfrm>
            <a:off x="304800" y="1295400"/>
            <a:ext cx="8458200" cy="5181600"/>
          </a:xfrm>
          <a:prstGeom prst="rect">
            <a:avLst/>
          </a:prstGeom>
          <a:noFill/>
          <a:ln w="9525">
            <a:solidFill>
              <a:srgbClr val="0070C0"/>
            </a:solid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Columbus Staking Claim </a:t>
            </a:r>
            <a:endParaRPr lang="en-US" dirty="0"/>
          </a:p>
        </p:txBody>
      </p:sp>
      <p:pic>
        <p:nvPicPr>
          <p:cNvPr id="5122" name="Picture 2"/>
          <p:cNvPicPr>
            <a:picLocks noGrp="1" noChangeAspect="1" noChangeArrowheads="1"/>
          </p:cNvPicPr>
          <p:nvPr>
            <p:ph idx="1"/>
          </p:nvPr>
        </p:nvPicPr>
        <p:blipFill>
          <a:blip r:embed="rId3"/>
          <a:srcRect/>
          <a:stretch>
            <a:fillRect/>
          </a:stretch>
        </p:blipFill>
        <p:spPr bwMode="auto">
          <a:xfrm>
            <a:off x="381000" y="990600"/>
            <a:ext cx="8534400" cy="563880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810000" cy="1401762"/>
          </a:xfrm>
        </p:spPr>
        <p:txBody>
          <a:bodyPr>
            <a:normAutofit fontScale="90000"/>
          </a:bodyPr>
          <a:lstStyle/>
          <a:p>
            <a:r>
              <a:rPr lang="en-US" dirty="0" smtClean="0"/>
              <a:t>Mercantilism in France</a:t>
            </a:r>
            <a:endParaRPr lang="en-US" dirty="0"/>
          </a:p>
        </p:txBody>
      </p:sp>
      <p:pic>
        <p:nvPicPr>
          <p:cNvPr id="1028" name="Picture 4"/>
          <p:cNvPicPr>
            <a:picLocks noGrp="1" noChangeAspect="1" noChangeArrowheads="1"/>
          </p:cNvPicPr>
          <p:nvPr>
            <p:ph sz="half" idx="1"/>
          </p:nvPr>
        </p:nvPicPr>
        <p:blipFill>
          <a:blip r:embed="rId3"/>
          <a:stretch>
            <a:fillRect/>
          </a:stretch>
        </p:blipFill>
        <p:spPr bwMode="auto">
          <a:xfrm>
            <a:off x="457200" y="2133600"/>
            <a:ext cx="3657599" cy="4419600"/>
          </a:xfrm>
          <a:prstGeom prst="rect">
            <a:avLst/>
          </a:prstGeom>
          <a:noFill/>
          <a:ln w="9525">
            <a:noFill/>
            <a:miter lim="800000"/>
            <a:headEnd/>
            <a:tailEnd/>
          </a:ln>
          <a:effectLst/>
        </p:spPr>
      </p:pic>
      <p:pic>
        <p:nvPicPr>
          <p:cNvPr id="1029" name="Picture 5"/>
          <p:cNvPicPr>
            <a:picLocks noGrp="1" noChangeAspect="1" noChangeArrowheads="1"/>
          </p:cNvPicPr>
          <p:nvPr>
            <p:ph sz="half" idx="2"/>
          </p:nvPr>
        </p:nvPicPr>
        <p:blipFill>
          <a:blip r:embed="rId4"/>
          <a:srcRect/>
          <a:stretch>
            <a:fillRect/>
          </a:stretch>
        </p:blipFill>
        <p:spPr bwMode="auto">
          <a:xfrm>
            <a:off x="4648200" y="381000"/>
            <a:ext cx="4190999" cy="6172200"/>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Mercantilism, Anglo Dutch Wars</a:t>
            </a:r>
            <a:endParaRPr lang="en-US" dirty="0"/>
          </a:p>
        </p:txBody>
      </p:sp>
      <p:pic>
        <p:nvPicPr>
          <p:cNvPr id="2050" name="Picture 2"/>
          <p:cNvPicPr>
            <a:picLocks noGrp="1" noChangeAspect="1" noChangeArrowheads="1"/>
          </p:cNvPicPr>
          <p:nvPr>
            <p:ph idx="1"/>
          </p:nvPr>
        </p:nvPicPr>
        <p:blipFill>
          <a:blip r:embed="rId3"/>
          <a:srcRect/>
          <a:stretch>
            <a:fillRect/>
          </a:stretch>
        </p:blipFill>
        <p:spPr bwMode="auto">
          <a:xfrm>
            <a:off x="381000" y="1295400"/>
            <a:ext cx="8458200" cy="5334000"/>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TotalTime>
  <Words>1563</Words>
  <Application>Microsoft Office PowerPoint</Application>
  <PresentationFormat>On-screen Show (4:3)</PresentationFormat>
  <Paragraphs>237</Paragraphs>
  <Slides>58</Slides>
  <Notes>53</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Chapter 2: Historical Roots of the Global Economy</vt:lpstr>
      <vt:lpstr>Manorialism, Domestic Economy under Feudalism</vt:lpstr>
      <vt:lpstr>Medieval European Manor, note the  Commons</vt:lpstr>
      <vt:lpstr>Western European Economy  Prior to 1500</vt:lpstr>
      <vt:lpstr>Guild Signs, Europe</vt:lpstr>
      <vt:lpstr>Columbus’ Voyages</vt:lpstr>
      <vt:lpstr>Columbus Staking Claim </vt:lpstr>
      <vt:lpstr>Mercantilism in France</vt:lpstr>
      <vt:lpstr>Mercantilism, Anglo Dutch Wars</vt:lpstr>
      <vt:lpstr>Response to Mercantilism  The Boston Tea Party </vt:lpstr>
      <vt:lpstr>Enclosure Movement</vt:lpstr>
      <vt:lpstr>Mining in the Western Hemisphere</vt:lpstr>
      <vt:lpstr>Triangle Trade</vt:lpstr>
      <vt:lpstr>Triangle Trade</vt:lpstr>
      <vt:lpstr>Slave Trade</vt:lpstr>
      <vt:lpstr>The Beaver  Wars</vt:lpstr>
      <vt:lpstr>British East India Company, flag</vt:lpstr>
      <vt:lpstr>Industrial Capitalism  in the  Modern Era  1750-1914</vt:lpstr>
      <vt:lpstr>Early Industrialization in Britain </vt:lpstr>
      <vt:lpstr>Adam Smith, Classical Economic Theory </vt:lpstr>
      <vt:lpstr>Robert Peel,  repealed the Corn Laws</vt:lpstr>
      <vt:lpstr>Tariffs Illustration</vt:lpstr>
      <vt:lpstr>Industrialization, Cotton Mill</vt:lpstr>
      <vt:lpstr>Mass Produc-tion </vt:lpstr>
      <vt:lpstr>Labor Strike</vt:lpstr>
      <vt:lpstr>Gold Standard</vt:lpstr>
      <vt:lpstr>Long Depres-sion</vt:lpstr>
      <vt:lpstr>Silver and Gold Conflict in the U.S. (1873-1896) </vt:lpstr>
      <vt:lpstr>Debtors and Creditors/Deflation and Inflation in Money Supply</vt:lpstr>
      <vt:lpstr>The White Man’s Burden</vt:lpstr>
      <vt:lpstr>Imperialism, Cecil Rhodes</vt:lpstr>
      <vt:lpstr>PowerPoint Presentation</vt:lpstr>
      <vt:lpstr>Golden Era of Capitalism,  Farming in Oklahoma </vt:lpstr>
      <vt:lpstr>Paris International Exposition 1900</vt:lpstr>
      <vt:lpstr>The Early Twentieth Century Economy </vt:lpstr>
      <vt:lpstr>Russia’s Tsar Nicolas, among World War I Troops</vt:lpstr>
      <vt:lpstr>End World War I, signing Treaty of Versailles</vt:lpstr>
      <vt:lpstr>Germany, Hyper-Inflation, 1920s</vt:lpstr>
      <vt:lpstr>Fordism in U.S., 1928</vt:lpstr>
      <vt:lpstr>Depression in Berlin, 1931</vt:lpstr>
      <vt:lpstr>Rise of Extreme Right in Germany</vt:lpstr>
      <vt:lpstr>Economic Nationalism in Argentina</vt:lpstr>
      <vt:lpstr>Social Democracy, New Deal, U.S.</vt:lpstr>
      <vt:lpstr>The Post World War II Economy </vt:lpstr>
      <vt:lpstr>The Post-World War II Economic Or</vt:lpstr>
      <vt:lpstr>Bretton Woods ConferenceKeynes and White</vt:lpstr>
      <vt:lpstr>The Golden Age:  The Post-War Years</vt:lpstr>
      <vt:lpstr>The Golden Age of Capitalism, the Marshall Plan</vt:lpstr>
      <vt:lpstr>Organization for Economic Cooperation and Development (OECD) </vt:lpstr>
      <vt:lpstr>The Golden Age of  Socialism/ Communism</vt:lpstr>
      <vt:lpstr>Capitalism v. Communism </vt:lpstr>
      <vt:lpstr>Golden Age: Middle Nations</vt:lpstr>
      <vt:lpstr>Golden Age: Middle Countries Export Oriented Industrialization </vt:lpstr>
      <vt:lpstr>The Crisis of the 1970s</vt:lpstr>
      <vt:lpstr>The Dollar and Gold</vt:lpstr>
      <vt:lpstr>Oil in the 1970s</vt:lpstr>
      <vt:lpstr>Debt and Poverty in Periphery</vt:lpstr>
      <vt:lpstr>The Shift to the Right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Historical Roots of the Global Economy</dc:title>
  <dc:creator/>
  <cp:lastModifiedBy>Back In Use</cp:lastModifiedBy>
  <cp:revision>46</cp:revision>
  <dcterms:created xsi:type="dcterms:W3CDTF">2006-08-16T00:00:00Z</dcterms:created>
  <dcterms:modified xsi:type="dcterms:W3CDTF">2015-03-02T19:33:29Z</dcterms:modified>
</cp:coreProperties>
</file>